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5" r:id="rId3"/>
  </p:sldMasterIdLst>
  <p:notesMasterIdLst>
    <p:notesMasterId r:id="rId55"/>
  </p:notesMasterIdLst>
  <p:handoutMasterIdLst>
    <p:handoutMasterId r:id="rId56"/>
  </p:handoutMasterIdLst>
  <p:sldIdLst>
    <p:sldId id="276" r:id="rId4"/>
    <p:sldId id="260" r:id="rId5"/>
    <p:sldId id="277" r:id="rId6"/>
    <p:sldId id="313" r:id="rId7"/>
    <p:sldId id="261" r:id="rId8"/>
    <p:sldId id="278" r:id="rId9"/>
    <p:sldId id="314" r:id="rId10"/>
    <p:sldId id="262" r:id="rId11"/>
    <p:sldId id="279" r:id="rId12"/>
    <p:sldId id="315" r:id="rId13"/>
    <p:sldId id="263" r:id="rId14"/>
    <p:sldId id="280" r:id="rId15"/>
    <p:sldId id="316" r:id="rId16"/>
    <p:sldId id="264" r:id="rId17"/>
    <p:sldId id="281" r:id="rId18"/>
    <p:sldId id="317" r:id="rId19"/>
    <p:sldId id="265" r:id="rId20"/>
    <p:sldId id="282" r:id="rId21"/>
    <p:sldId id="318" r:id="rId22"/>
    <p:sldId id="266" r:id="rId23"/>
    <p:sldId id="283" r:id="rId24"/>
    <p:sldId id="319" r:id="rId25"/>
    <p:sldId id="267" r:id="rId26"/>
    <p:sldId id="284" r:id="rId27"/>
    <p:sldId id="320" r:id="rId28"/>
    <p:sldId id="268" r:id="rId29"/>
    <p:sldId id="285" r:id="rId30"/>
    <p:sldId id="321" r:id="rId31"/>
    <p:sldId id="269" r:id="rId32"/>
    <p:sldId id="286" r:id="rId33"/>
    <p:sldId id="322" r:id="rId34"/>
    <p:sldId id="270" r:id="rId35"/>
    <p:sldId id="287" r:id="rId36"/>
    <p:sldId id="323" r:id="rId37"/>
    <p:sldId id="271" r:id="rId38"/>
    <p:sldId id="288" r:id="rId39"/>
    <p:sldId id="324" r:id="rId40"/>
    <p:sldId id="272" r:id="rId41"/>
    <p:sldId id="289" r:id="rId42"/>
    <p:sldId id="325" r:id="rId43"/>
    <p:sldId id="273" r:id="rId44"/>
    <p:sldId id="290" r:id="rId45"/>
    <p:sldId id="326" r:id="rId46"/>
    <p:sldId id="275" r:id="rId47"/>
    <p:sldId id="291" r:id="rId48"/>
    <p:sldId id="327" r:id="rId49"/>
    <p:sldId id="257" r:id="rId50"/>
    <p:sldId id="308" r:id="rId51"/>
    <p:sldId id="328" r:id="rId52"/>
    <p:sldId id="311" r:id="rId53"/>
    <p:sldId id="329" r:id="rId54"/>
  </p:sldIdLst>
  <p:sldSz cx="12192000" cy="6858000"/>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ystal Green" initials="CG" lastIdx="2" clrIdx="0">
    <p:extLst>
      <p:ext uri="{19B8F6BF-5375-455C-9EA6-DF929625EA0E}">
        <p15:presenceInfo xmlns:p15="http://schemas.microsoft.com/office/powerpoint/2012/main" userId="65674dbcb39113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4242"/>
    <a:srgbClr val="898989"/>
    <a:srgbClr val="B0B0B0"/>
    <a:srgbClr val="92C6E1"/>
    <a:srgbClr val="2325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1" autoAdjust="0"/>
    <p:restoredTop sz="94660"/>
  </p:normalViewPr>
  <p:slideViewPr>
    <p:cSldViewPr snapToGrid="0">
      <p:cViewPr varScale="1">
        <p:scale>
          <a:sx n="68" d="100"/>
          <a:sy n="68" d="100"/>
        </p:scale>
        <p:origin x="472" y="44"/>
      </p:cViewPr>
      <p:guideLst>
        <p:guide orient="horz" pos="2160"/>
        <p:guide pos="3840"/>
      </p:guideLst>
    </p:cSldViewPr>
  </p:slideViewPr>
  <p:notesTextViewPr>
    <p:cViewPr>
      <p:scale>
        <a:sx n="1" d="1"/>
        <a:sy n="1" d="1"/>
      </p:scale>
      <p:origin x="0" y="0"/>
    </p:cViewPr>
  </p:notesTextViewPr>
  <p:sorterViewPr>
    <p:cViewPr>
      <p:scale>
        <a:sx n="58" d="100"/>
        <a:sy n="5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83E64F-6743-46DB-9597-4E1C2D8C0E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447F1F-5631-4BF7-8316-B80F566762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B93932-DAB1-4B53-8DC4-24D25266E1AD}" type="datetimeFigureOut">
              <a:rPr lang="en-US" smtClean="0"/>
              <a:t>6/6/2019</a:t>
            </a:fld>
            <a:endParaRPr lang="en-US"/>
          </a:p>
        </p:txBody>
      </p:sp>
      <p:sp>
        <p:nvSpPr>
          <p:cNvPr id="4" name="Footer Placeholder 3">
            <a:extLst>
              <a:ext uri="{FF2B5EF4-FFF2-40B4-BE49-F238E27FC236}">
                <a16:creationId xmlns:a16="http://schemas.microsoft.com/office/drawing/2014/main" id="{B2EF4056-AC9F-4B77-A95B-BF426E6077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EE205F-865B-4ADC-9B9C-9DCEEAD19B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F92BD5-9586-4F8E-8E92-224B8284D940}" type="slidenum">
              <a:rPr lang="en-US" smtClean="0"/>
              <a:t>‹#›</a:t>
            </a:fld>
            <a:endParaRPr lang="en-US"/>
          </a:p>
        </p:txBody>
      </p:sp>
    </p:spTree>
    <p:extLst>
      <p:ext uri="{BB962C8B-B14F-4D97-AF65-F5344CB8AC3E}">
        <p14:creationId xmlns:p14="http://schemas.microsoft.com/office/powerpoint/2010/main" val="2381340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E10B2-1F01-4D22-A54C-48845BC934B6}"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7D4B8-751A-484C-A7B7-A0195FEDD0E0}" type="slidenum">
              <a:rPr lang="en-US" smtClean="0"/>
              <a:t>‹#›</a:t>
            </a:fld>
            <a:endParaRPr lang="en-US"/>
          </a:p>
        </p:txBody>
      </p:sp>
    </p:spTree>
    <p:extLst>
      <p:ext uri="{BB962C8B-B14F-4D97-AF65-F5344CB8AC3E}">
        <p14:creationId xmlns:p14="http://schemas.microsoft.com/office/powerpoint/2010/main" val="6970256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1</a:t>
            </a:fld>
            <a:endParaRPr lang="en-US"/>
          </a:p>
        </p:txBody>
      </p:sp>
    </p:spTree>
    <p:extLst>
      <p:ext uri="{BB962C8B-B14F-4D97-AF65-F5344CB8AC3E}">
        <p14:creationId xmlns:p14="http://schemas.microsoft.com/office/powerpoint/2010/main" val="390237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10</a:t>
            </a:fld>
            <a:endParaRPr lang="en-US"/>
          </a:p>
        </p:txBody>
      </p:sp>
    </p:spTree>
    <p:extLst>
      <p:ext uri="{BB962C8B-B14F-4D97-AF65-F5344CB8AC3E}">
        <p14:creationId xmlns:p14="http://schemas.microsoft.com/office/powerpoint/2010/main" val="3682906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11</a:t>
            </a:fld>
            <a:endParaRPr lang="en-US"/>
          </a:p>
        </p:txBody>
      </p:sp>
    </p:spTree>
    <p:extLst>
      <p:ext uri="{BB962C8B-B14F-4D97-AF65-F5344CB8AC3E}">
        <p14:creationId xmlns:p14="http://schemas.microsoft.com/office/powerpoint/2010/main" val="1897217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12</a:t>
            </a:fld>
            <a:endParaRPr lang="en-US"/>
          </a:p>
        </p:txBody>
      </p:sp>
    </p:spTree>
    <p:extLst>
      <p:ext uri="{BB962C8B-B14F-4D97-AF65-F5344CB8AC3E}">
        <p14:creationId xmlns:p14="http://schemas.microsoft.com/office/powerpoint/2010/main" val="3132059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13</a:t>
            </a:fld>
            <a:endParaRPr lang="en-US"/>
          </a:p>
        </p:txBody>
      </p:sp>
    </p:spTree>
    <p:extLst>
      <p:ext uri="{BB962C8B-B14F-4D97-AF65-F5344CB8AC3E}">
        <p14:creationId xmlns:p14="http://schemas.microsoft.com/office/powerpoint/2010/main" val="3547799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14</a:t>
            </a:fld>
            <a:endParaRPr lang="en-US"/>
          </a:p>
        </p:txBody>
      </p:sp>
    </p:spTree>
    <p:extLst>
      <p:ext uri="{BB962C8B-B14F-4D97-AF65-F5344CB8AC3E}">
        <p14:creationId xmlns:p14="http://schemas.microsoft.com/office/powerpoint/2010/main" val="354667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15</a:t>
            </a:fld>
            <a:endParaRPr lang="en-US"/>
          </a:p>
        </p:txBody>
      </p:sp>
    </p:spTree>
    <p:extLst>
      <p:ext uri="{BB962C8B-B14F-4D97-AF65-F5344CB8AC3E}">
        <p14:creationId xmlns:p14="http://schemas.microsoft.com/office/powerpoint/2010/main" val="291246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16</a:t>
            </a:fld>
            <a:endParaRPr lang="en-US"/>
          </a:p>
        </p:txBody>
      </p:sp>
    </p:spTree>
    <p:extLst>
      <p:ext uri="{BB962C8B-B14F-4D97-AF65-F5344CB8AC3E}">
        <p14:creationId xmlns:p14="http://schemas.microsoft.com/office/powerpoint/2010/main" val="1810535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17</a:t>
            </a:fld>
            <a:endParaRPr lang="en-US"/>
          </a:p>
        </p:txBody>
      </p:sp>
    </p:spTree>
    <p:extLst>
      <p:ext uri="{BB962C8B-B14F-4D97-AF65-F5344CB8AC3E}">
        <p14:creationId xmlns:p14="http://schemas.microsoft.com/office/powerpoint/2010/main" val="2006943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18</a:t>
            </a:fld>
            <a:endParaRPr lang="en-US"/>
          </a:p>
        </p:txBody>
      </p:sp>
    </p:spTree>
    <p:extLst>
      <p:ext uri="{BB962C8B-B14F-4D97-AF65-F5344CB8AC3E}">
        <p14:creationId xmlns:p14="http://schemas.microsoft.com/office/powerpoint/2010/main" val="407794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19</a:t>
            </a:fld>
            <a:endParaRPr lang="en-US"/>
          </a:p>
        </p:txBody>
      </p:sp>
    </p:spTree>
    <p:extLst>
      <p:ext uri="{BB962C8B-B14F-4D97-AF65-F5344CB8AC3E}">
        <p14:creationId xmlns:p14="http://schemas.microsoft.com/office/powerpoint/2010/main" val="421833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2</a:t>
            </a:fld>
            <a:endParaRPr lang="en-US"/>
          </a:p>
        </p:txBody>
      </p:sp>
    </p:spTree>
    <p:extLst>
      <p:ext uri="{BB962C8B-B14F-4D97-AF65-F5344CB8AC3E}">
        <p14:creationId xmlns:p14="http://schemas.microsoft.com/office/powerpoint/2010/main" val="1748213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20</a:t>
            </a:fld>
            <a:endParaRPr lang="en-US"/>
          </a:p>
        </p:txBody>
      </p:sp>
    </p:spTree>
    <p:extLst>
      <p:ext uri="{BB962C8B-B14F-4D97-AF65-F5344CB8AC3E}">
        <p14:creationId xmlns:p14="http://schemas.microsoft.com/office/powerpoint/2010/main" val="1737540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21</a:t>
            </a:fld>
            <a:endParaRPr lang="en-US"/>
          </a:p>
        </p:txBody>
      </p:sp>
    </p:spTree>
    <p:extLst>
      <p:ext uri="{BB962C8B-B14F-4D97-AF65-F5344CB8AC3E}">
        <p14:creationId xmlns:p14="http://schemas.microsoft.com/office/powerpoint/2010/main" val="3808029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22</a:t>
            </a:fld>
            <a:endParaRPr lang="en-US"/>
          </a:p>
        </p:txBody>
      </p:sp>
    </p:spTree>
    <p:extLst>
      <p:ext uri="{BB962C8B-B14F-4D97-AF65-F5344CB8AC3E}">
        <p14:creationId xmlns:p14="http://schemas.microsoft.com/office/powerpoint/2010/main" val="4123283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23</a:t>
            </a:fld>
            <a:endParaRPr lang="en-US"/>
          </a:p>
        </p:txBody>
      </p:sp>
    </p:spTree>
    <p:extLst>
      <p:ext uri="{BB962C8B-B14F-4D97-AF65-F5344CB8AC3E}">
        <p14:creationId xmlns:p14="http://schemas.microsoft.com/office/powerpoint/2010/main" val="2909525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24</a:t>
            </a:fld>
            <a:endParaRPr lang="en-US"/>
          </a:p>
        </p:txBody>
      </p:sp>
    </p:spTree>
    <p:extLst>
      <p:ext uri="{BB962C8B-B14F-4D97-AF65-F5344CB8AC3E}">
        <p14:creationId xmlns:p14="http://schemas.microsoft.com/office/powerpoint/2010/main" val="2733694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25</a:t>
            </a:fld>
            <a:endParaRPr lang="en-US"/>
          </a:p>
        </p:txBody>
      </p:sp>
    </p:spTree>
    <p:extLst>
      <p:ext uri="{BB962C8B-B14F-4D97-AF65-F5344CB8AC3E}">
        <p14:creationId xmlns:p14="http://schemas.microsoft.com/office/powerpoint/2010/main" val="442990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26</a:t>
            </a:fld>
            <a:endParaRPr lang="en-US"/>
          </a:p>
        </p:txBody>
      </p:sp>
    </p:spTree>
    <p:extLst>
      <p:ext uri="{BB962C8B-B14F-4D97-AF65-F5344CB8AC3E}">
        <p14:creationId xmlns:p14="http://schemas.microsoft.com/office/powerpoint/2010/main" val="339354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27</a:t>
            </a:fld>
            <a:endParaRPr lang="en-US"/>
          </a:p>
        </p:txBody>
      </p:sp>
    </p:spTree>
    <p:extLst>
      <p:ext uri="{BB962C8B-B14F-4D97-AF65-F5344CB8AC3E}">
        <p14:creationId xmlns:p14="http://schemas.microsoft.com/office/powerpoint/2010/main" val="2845472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28</a:t>
            </a:fld>
            <a:endParaRPr lang="en-US"/>
          </a:p>
        </p:txBody>
      </p:sp>
    </p:spTree>
    <p:extLst>
      <p:ext uri="{BB962C8B-B14F-4D97-AF65-F5344CB8AC3E}">
        <p14:creationId xmlns:p14="http://schemas.microsoft.com/office/powerpoint/2010/main" val="1564345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29</a:t>
            </a:fld>
            <a:endParaRPr lang="en-US"/>
          </a:p>
        </p:txBody>
      </p:sp>
    </p:spTree>
    <p:extLst>
      <p:ext uri="{BB962C8B-B14F-4D97-AF65-F5344CB8AC3E}">
        <p14:creationId xmlns:p14="http://schemas.microsoft.com/office/powerpoint/2010/main" val="2255725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3</a:t>
            </a:fld>
            <a:endParaRPr lang="en-US"/>
          </a:p>
        </p:txBody>
      </p:sp>
    </p:spTree>
    <p:extLst>
      <p:ext uri="{BB962C8B-B14F-4D97-AF65-F5344CB8AC3E}">
        <p14:creationId xmlns:p14="http://schemas.microsoft.com/office/powerpoint/2010/main" val="2205373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30</a:t>
            </a:fld>
            <a:endParaRPr lang="en-US"/>
          </a:p>
        </p:txBody>
      </p:sp>
    </p:spTree>
    <p:extLst>
      <p:ext uri="{BB962C8B-B14F-4D97-AF65-F5344CB8AC3E}">
        <p14:creationId xmlns:p14="http://schemas.microsoft.com/office/powerpoint/2010/main" val="2940835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31</a:t>
            </a:fld>
            <a:endParaRPr lang="en-US"/>
          </a:p>
        </p:txBody>
      </p:sp>
    </p:spTree>
    <p:extLst>
      <p:ext uri="{BB962C8B-B14F-4D97-AF65-F5344CB8AC3E}">
        <p14:creationId xmlns:p14="http://schemas.microsoft.com/office/powerpoint/2010/main" val="546835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32</a:t>
            </a:fld>
            <a:endParaRPr lang="en-US"/>
          </a:p>
        </p:txBody>
      </p:sp>
    </p:spTree>
    <p:extLst>
      <p:ext uri="{BB962C8B-B14F-4D97-AF65-F5344CB8AC3E}">
        <p14:creationId xmlns:p14="http://schemas.microsoft.com/office/powerpoint/2010/main" val="2903657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33</a:t>
            </a:fld>
            <a:endParaRPr lang="en-US"/>
          </a:p>
        </p:txBody>
      </p:sp>
    </p:spTree>
    <p:extLst>
      <p:ext uri="{BB962C8B-B14F-4D97-AF65-F5344CB8AC3E}">
        <p14:creationId xmlns:p14="http://schemas.microsoft.com/office/powerpoint/2010/main" val="3117548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34</a:t>
            </a:fld>
            <a:endParaRPr lang="en-US"/>
          </a:p>
        </p:txBody>
      </p:sp>
    </p:spTree>
    <p:extLst>
      <p:ext uri="{BB962C8B-B14F-4D97-AF65-F5344CB8AC3E}">
        <p14:creationId xmlns:p14="http://schemas.microsoft.com/office/powerpoint/2010/main" val="3888090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35</a:t>
            </a:fld>
            <a:endParaRPr lang="en-US"/>
          </a:p>
        </p:txBody>
      </p:sp>
    </p:spTree>
    <p:extLst>
      <p:ext uri="{BB962C8B-B14F-4D97-AF65-F5344CB8AC3E}">
        <p14:creationId xmlns:p14="http://schemas.microsoft.com/office/powerpoint/2010/main" val="689554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36</a:t>
            </a:fld>
            <a:endParaRPr lang="en-US"/>
          </a:p>
        </p:txBody>
      </p:sp>
    </p:spTree>
    <p:extLst>
      <p:ext uri="{BB962C8B-B14F-4D97-AF65-F5344CB8AC3E}">
        <p14:creationId xmlns:p14="http://schemas.microsoft.com/office/powerpoint/2010/main" val="4213745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37</a:t>
            </a:fld>
            <a:endParaRPr lang="en-US"/>
          </a:p>
        </p:txBody>
      </p:sp>
    </p:spTree>
    <p:extLst>
      <p:ext uri="{BB962C8B-B14F-4D97-AF65-F5344CB8AC3E}">
        <p14:creationId xmlns:p14="http://schemas.microsoft.com/office/powerpoint/2010/main" val="1162309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38</a:t>
            </a:fld>
            <a:endParaRPr lang="en-US"/>
          </a:p>
        </p:txBody>
      </p:sp>
    </p:spTree>
    <p:extLst>
      <p:ext uri="{BB962C8B-B14F-4D97-AF65-F5344CB8AC3E}">
        <p14:creationId xmlns:p14="http://schemas.microsoft.com/office/powerpoint/2010/main" val="2233983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39</a:t>
            </a:fld>
            <a:endParaRPr lang="en-US"/>
          </a:p>
        </p:txBody>
      </p:sp>
    </p:spTree>
    <p:extLst>
      <p:ext uri="{BB962C8B-B14F-4D97-AF65-F5344CB8AC3E}">
        <p14:creationId xmlns:p14="http://schemas.microsoft.com/office/powerpoint/2010/main" val="190093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4</a:t>
            </a:fld>
            <a:endParaRPr lang="en-US"/>
          </a:p>
        </p:txBody>
      </p:sp>
    </p:spTree>
    <p:extLst>
      <p:ext uri="{BB962C8B-B14F-4D97-AF65-F5344CB8AC3E}">
        <p14:creationId xmlns:p14="http://schemas.microsoft.com/office/powerpoint/2010/main" val="26565231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40</a:t>
            </a:fld>
            <a:endParaRPr lang="en-US"/>
          </a:p>
        </p:txBody>
      </p:sp>
    </p:spTree>
    <p:extLst>
      <p:ext uri="{BB962C8B-B14F-4D97-AF65-F5344CB8AC3E}">
        <p14:creationId xmlns:p14="http://schemas.microsoft.com/office/powerpoint/2010/main" val="2959182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41</a:t>
            </a:fld>
            <a:endParaRPr lang="en-US"/>
          </a:p>
        </p:txBody>
      </p:sp>
    </p:spTree>
    <p:extLst>
      <p:ext uri="{BB962C8B-B14F-4D97-AF65-F5344CB8AC3E}">
        <p14:creationId xmlns:p14="http://schemas.microsoft.com/office/powerpoint/2010/main" val="399920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42</a:t>
            </a:fld>
            <a:endParaRPr lang="en-US"/>
          </a:p>
        </p:txBody>
      </p:sp>
    </p:spTree>
    <p:extLst>
      <p:ext uri="{BB962C8B-B14F-4D97-AF65-F5344CB8AC3E}">
        <p14:creationId xmlns:p14="http://schemas.microsoft.com/office/powerpoint/2010/main" val="3331745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43</a:t>
            </a:fld>
            <a:endParaRPr lang="en-US"/>
          </a:p>
        </p:txBody>
      </p:sp>
    </p:spTree>
    <p:extLst>
      <p:ext uri="{BB962C8B-B14F-4D97-AF65-F5344CB8AC3E}">
        <p14:creationId xmlns:p14="http://schemas.microsoft.com/office/powerpoint/2010/main" val="456656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44</a:t>
            </a:fld>
            <a:endParaRPr lang="en-US"/>
          </a:p>
        </p:txBody>
      </p:sp>
    </p:spTree>
    <p:extLst>
      <p:ext uri="{BB962C8B-B14F-4D97-AF65-F5344CB8AC3E}">
        <p14:creationId xmlns:p14="http://schemas.microsoft.com/office/powerpoint/2010/main" val="8739321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45</a:t>
            </a:fld>
            <a:endParaRPr lang="en-US"/>
          </a:p>
        </p:txBody>
      </p:sp>
    </p:spTree>
    <p:extLst>
      <p:ext uri="{BB962C8B-B14F-4D97-AF65-F5344CB8AC3E}">
        <p14:creationId xmlns:p14="http://schemas.microsoft.com/office/powerpoint/2010/main" val="4598033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46</a:t>
            </a:fld>
            <a:endParaRPr lang="en-US"/>
          </a:p>
        </p:txBody>
      </p:sp>
    </p:spTree>
    <p:extLst>
      <p:ext uri="{BB962C8B-B14F-4D97-AF65-F5344CB8AC3E}">
        <p14:creationId xmlns:p14="http://schemas.microsoft.com/office/powerpoint/2010/main" val="96941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47</a:t>
            </a:fld>
            <a:endParaRPr lang="en-US"/>
          </a:p>
        </p:txBody>
      </p:sp>
    </p:spTree>
    <p:extLst>
      <p:ext uri="{BB962C8B-B14F-4D97-AF65-F5344CB8AC3E}">
        <p14:creationId xmlns:p14="http://schemas.microsoft.com/office/powerpoint/2010/main" val="1887350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48</a:t>
            </a:fld>
            <a:endParaRPr lang="en-US"/>
          </a:p>
        </p:txBody>
      </p:sp>
    </p:spTree>
    <p:extLst>
      <p:ext uri="{BB962C8B-B14F-4D97-AF65-F5344CB8AC3E}">
        <p14:creationId xmlns:p14="http://schemas.microsoft.com/office/powerpoint/2010/main" val="5291071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49</a:t>
            </a:fld>
            <a:endParaRPr lang="en-US"/>
          </a:p>
        </p:txBody>
      </p:sp>
    </p:spTree>
    <p:extLst>
      <p:ext uri="{BB962C8B-B14F-4D97-AF65-F5344CB8AC3E}">
        <p14:creationId xmlns:p14="http://schemas.microsoft.com/office/powerpoint/2010/main" val="192499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5</a:t>
            </a:fld>
            <a:endParaRPr lang="en-US"/>
          </a:p>
        </p:txBody>
      </p:sp>
    </p:spTree>
    <p:extLst>
      <p:ext uri="{BB962C8B-B14F-4D97-AF65-F5344CB8AC3E}">
        <p14:creationId xmlns:p14="http://schemas.microsoft.com/office/powerpoint/2010/main" val="36352349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50</a:t>
            </a:fld>
            <a:endParaRPr lang="en-US"/>
          </a:p>
        </p:txBody>
      </p:sp>
    </p:spTree>
    <p:extLst>
      <p:ext uri="{BB962C8B-B14F-4D97-AF65-F5344CB8AC3E}">
        <p14:creationId xmlns:p14="http://schemas.microsoft.com/office/powerpoint/2010/main" val="30920384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51</a:t>
            </a:fld>
            <a:endParaRPr lang="en-US"/>
          </a:p>
        </p:txBody>
      </p:sp>
    </p:spTree>
    <p:extLst>
      <p:ext uri="{BB962C8B-B14F-4D97-AF65-F5344CB8AC3E}">
        <p14:creationId xmlns:p14="http://schemas.microsoft.com/office/powerpoint/2010/main" val="2493172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6</a:t>
            </a:fld>
            <a:endParaRPr lang="en-US"/>
          </a:p>
        </p:txBody>
      </p:sp>
    </p:spTree>
    <p:extLst>
      <p:ext uri="{BB962C8B-B14F-4D97-AF65-F5344CB8AC3E}">
        <p14:creationId xmlns:p14="http://schemas.microsoft.com/office/powerpoint/2010/main" val="2788456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7</a:t>
            </a:fld>
            <a:endParaRPr lang="en-US"/>
          </a:p>
        </p:txBody>
      </p:sp>
    </p:spTree>
    <p:extLst>
      <p:ext uri="{BB962C8B-B14F-4D97-AF65-F5344CB8AC3E}">
        <p14:creationId xmlns:p14="http://schemas.microsoft.com/office/powerpoint/2010/main" val="1351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8</a:t>
            </a:fld>
            <a:endParaRPr lang="en-US"/>
          </a:p>
        </p:txBody>
      </p:sp>
    </p:spTree>
    <p:extLst>
      <p:ext uri="{BB962C8B-B14F-4D97-AF65-F5344CB8AC3E}">
        <p14:creationId xmlns:p14="http://schemas.microsoft.com/office/powerpoint/2010/main" val="369104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7D4B8-751A-484C-A7B7-A0195FEDD0E0}" type="slidenum">
              <a:rPr lang="en-US" smtClean="0"/>
              <a:t>9</a:t>
            </a:fld>
            <a:endParaRPr lang="en-US"/>
          </a:p>
        </p:txBody>
      </p:sp>
    </p:spTree>
    <p:extLst>
      <p:ext uri="{BB962C8B-B14F-4D97-AF65-F5344CB8AC3E}">
        <p14:creationId xmlns:p14="http://schemas.microsoft.com/office/powerpoint/2010/main" val="405963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slide" Target="../slides/slide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47.xml"/><Relationship Id="rId7" Type="http://schemas.openxmlformats.org/officeDocument/2006/relationships/slide" Target="../slides/slide2.xm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slide" Target="../slides/slide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slide" Target="../slides/slide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slide" Target="../slides/slide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slide" Target="../slides/slide47.xml"/></Relationships>
</file>

<file path=ppt/slideLayouts/_rels/slideLayout25.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slide" Target="../slides/slide1.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slide" Target="../slides/slide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slide" Target="../slides/slide47.xml"/><Relationship Id="rId7" Type="http://schemas.openxmlformats.org/officeDocument/2006/relationships/slide" Target="../slides/slide2.xml"/><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slide" Target="../slides/slide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slide" Target="../slides/slide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slide" Target="../slides/slide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slide" Target="../slides/slide47.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slide" Target="../slides/slide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EA19E3-2B4D-4E8A-8929-FD37759036E5}"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1641439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A19E3-2B4D-4E8A-8929-FD37759036E5}"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525FD-96AB-4442-AB1B-38793E447312}"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0250" r="74655"/>
          <a:stretch/>
        </p:blipFill>
        <p:spPr>
          <a:xfrm>
            <a:off x="0" y="1387366"/>
            <a:ext cx="3090041" cy="5470634"/>
          </a:xfrm>
          <a:prstGeom prst="rect">
            <a:avLst/>
          </a:prstGeom>
        </p:spPr>
      </p:pic>
      <p:sp>
        <p:nvSpPr>
          <p:cNvPr id="6" name="TextBox 5"/>
          <p:cNvSpPr txBox="1"/>
          <p:nvPr userDrawn="1"/>
        </p:nvSpPr>
        <p:spPr>
          <a:xfrm>
            <a:off x="1" y="2175171"/>
            <a:ext cx="1038168" cy="246221"/>
          </a:xfrm>
          <a:prstGeom prst="rect">
            <a:avLst/>
          </a:prstGeom>
          <a:noFill/>
        </p:spPr>
        <p:txBody>
          <a:bodyPr wrap="square" rtlCol="0">
            <a:spAutoFit/>
          </a:bodyPr>
          <a:lstStyle/>
          <a:p>
            <a:pPr algn="ctr"/>
            <a:r>
              <a:rPr lang="en-US" sz="1000" b="1" dirty="0">
                <a:solidFill>
                  <a:srgbClr val="92C6E1"/>
                </a:solidFill>
                <a:latin typeface="Arial" panose="020B0604020202020204" pitchFamily="34" charset="0"/>
                <a:cs typeface="Arial" panose="020B0604020202020204" pitchFamily="34" charset="0"/>
              </a:rPr>
              <a:t>HOME</a:t>
            </a:r>
          </a:p>
        </p:txBody>
      </p:sp>
      <p:sp>
        <p:nvSpPr>
          <p:cNvPr id="7" name="TextBox 6"/>
          <p:cNvSpPr txBox="1">
            <a:spLocks/>
          </p:cNvSpPr>
          <p:nvPr userDrawn="1"/>
        </p:nvSpPr>
        <p:spPr>
          <a:xfrm>
            <a:off x="1089725" y="2175171"/>
            <a:ext cx="987048" cy="246221"/>
          </a:xfrm>
          <a:prstGeom prst="rect">
            <a:avLst/>
          </a:prstGeom>
          <a:noFill/>
        </p:spPr>
        <p:txBody>
          <a:bodyPr wrap="square" rtlCol="0">
            <a:spAutoFit/>
          </a:bodyPr>
          <a:lstStyle>
            <a:defPPr>
              <a:defRPr lang="en-US"/>
            </a:defPPr>
            <a:lvl1pPr algn="ctr">
              <a:defRPr sz="1000" b="1">
                <a:solidFill>
                  <a:srgbClr val="898989"/>
                </a:solidFill>
                <a:latin typeface="Arial" panose="020B0604020202020204" pitchFamily="34" charset="0"/>
                <a:cs typeface="Arial" panose="020B0604020202020204" pitchFamily="34" charset="0"/>
              </a:defRPr>
            </a:lvl1pPr>
          </a:lstStyle>
          <a:p>
            <a:pPr lvl="0"/>
            <a:r>
              <a:rPr lang="en-US" dirty="0"/>
              <a:t>PREVIOUS</a:t>
            </a:r>
          </a:p>
        </p:txBody>
      </p:sp>
      <p:sp>
        <p:nvSpPr>
          <p:cNvPr id="8" name="TextBox 7"/>
          <p:cNvSpPr txBox="1">
            <a:spLocks/>
          </p:cNvSpPr>
          <p:nvPr userDrawn="1"/>
        </p:nvSpPr>
        <p:spPr>
          <a:xfrm>
            <a:off x="2154496" y="2175171"/>
            <a:ext cx="697192" cy="246221"/>
          </a:xfrm>
          <a:prstGeom prst="rect">
            <a:avLst/>
          </a:prstGeom>
          <a:noFill/>
        </p:spPr>
        <p:txBody>
          <a:bodyPr wrap="square" rtlCol="0">
            <a:spAutoFit/>
          </a:bodyPr>
          <a:lstStyle>
            <a:defPPr>
              <a:defRPr lang="en-US"/>
            </a:defPPr>
            <a:lvl1pPr lvl="0" algn="ctr">
              <a:defRPr sz="1000" b="1">
                <a:solidFill>
                  <a:srgbClr val="898989"/>
                </a:solidFill>
                <a:latin typeface="Arial" panose="020B0604020202020204" pitchFamily="34" charset="0"/>
                <a:cs typeface="Arial" panose="020B0604020202020204" pitchFamily="34" charset="0"/>
              </a:defRPr>
            </a:lvl1pPr>
          </a:lstStyle>
          <a:p>
            <a:pPr lvl="0"/>
            <a:r>
              <a:rPr lang="en-US" dirty="0"/>
              <a:t>NEXT</a:t>
            </a:r>
          </a:p>
        </p:txBody>
      </p:sp>
      <p:pic>
        <p:nvPicPr>
          <p:cNvPr id="11" name="Picture 10">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6016" y="6038442"/>
            <a:ext cx="765633" cy="824878"/>
          </a:xfrm>
          <a:prstGeom prst="rect">
            <a:avLst/>
          </a:prstGeom>
          <a:effectLst>
            <a:outerShdw blurRad="50800" dist="38100" algn="l" rotWithShape="0">
              <a:prstClr val="black">
                <a:alpha val="40000"/>
              </a:prstClr>
            </a:outerShdw>
          </a:effectLst>
        </p:spPr>
      </p:pic>
      <p:sp>
        <p:nvSpPr>
          <p:cNvPr id="12" name="Rectangle 11">
            <a:hlinkClick r:id="rId5" action="ppaction://hlinksldjump"/>
          </p:cNvPr>
          <p:cNvSpPr/>
          <p:nvPr userDrawn="1"/>
        </p:nvSpPr>
        <p:spPr>
          <a:xfrm>
            <a:off x="8850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749121" y="1598661"/>
            <a:ext cx="2182394" cy="397032"/>
          </a:xfrm>
          <a:prstGeom prst="rect">
            <a:avLst/>
          </a:prstGeom>
          <a:noFill/>
        </p:spPr>
        <p:txBody>
          <a:bodyPr wrap="square" rtlCol="0">
            <a:spAutoFit/>
          </a:bodyPr>
          <a:lstStyle/>
          <a:p>
            <a:pPr>
              <a:lnSpc>
                <a:spcPct val="90000"/>
              </a:lnSpc>
            </a:pPr>
            <a:r>
              <a:rPr lang="en-US" sz="1100" dirty="0">
                <a:solidFill>
                  <a:schemeClr val="bg1"/>
                </a:solidFill>
                <a:latin typeface="Arial" panose="020B0604020202020204" pitchFamily="34" charset="0"/>
                <a:cs typeface="Arial" panose="020B0604020202020204" pitchFamily="34" charset="0"/>
              </a:rPr>
              <a:t>Touch any label on the image</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to access detailed information</a:t>
            </a:r>
          </a:p>
        </p:txBody>
      </p:sp>
    </p:spTree>
    <p:extLst>
      <p:ext uri="{BB962C8B-B14F-4D97-AF65-F5344CB8AC3E}">
        <p14:creationId xmlns:p14="http://schemas.microsoft.com/office/powerpoint/2010/main" val="74487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A19E3-2B4D-4E8A-8929-FD37759036E5}"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525FD-96AB-4442-AB1B-38793E447312}"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0250" r="74655"/>
          <a:stretch/>
        </p:blipFill>
        <p:spPr>
          <a:xfrm>
            <a:off x="0" y="1387366"/>
            <a:ext cx="3090041" cy="5470634"/>
          </a:xfrm>
          <a:prstGeom prst="rect">
            <a:avLst/>
          </a:prstGeom>
        </p:spPr>
      </p:pic>
      <p:sp>
        <p:nvSpPr>
          <p:cNvPr id="6" name="TextBox 5"/>
          <p:cNvSpPr txBox="1"/>
          <p:nvPr userDrawn="1"/>
        </p:nvSpPr>
        <p:spPr>
          <a:xfrm>
            <a:off x="1" y="2175171"/>
            <a:ext cx="1038168" cy="246221"/>
          </a:xfrm>
          <a:prstGeom prst="rect">
            <a:avLst/>
          </a:prstGeom>
          <a:noFill/>
        </p:spPr>
        <p:txBody>
          <a:bodyPr wrap="square" rtlCol="0">
            <a:spAutoFit/>
          </a:bodyPr>
          <a:lstStyle/>
          <a:p>
            <a:pPr algn="ctr"/>
            <a:r>
              <a:rPr lang="en-US" sz="1000" b="1" dirty="0">
                <a:solidFill>
                  <a:srgbClr val="92C6E1"/>
                </a:solidFill>
                <a:latin typeface="Arial" panose="020B0604020202020204" pitchFamily="34" charset="0"/>
                <a:cs typeface="Arial" panose="020B0604020202020204" pitchFamily="34" charset="0"/>
              </a:rPr>
              <a:t>HOME</a:t>
            </a:r>
          </a:p>
        </p:txBody>
      </p:sp>
      <p:sp>
        <p:nvSpPr>
          <p:cNvPr id="7" name="TextBox 6"/>
          <p:cNvSpPr txBox="1">
            <a:spLocks/>
          </p:cNvSpPr>
          <p:nvPr userDrawn="1"/>
        </p:nvSpPr>
        <p:spPr>
          <a:xfrm>
            <a:off x="1089725" y="2175171"/>
            <a:ext cx="987048" cy="246221"/>
          </a:xfrm>
          <a:prstGeom prst="rect">
            <a:avLst/>
          </a:prstGeom>
          <a:noFill/>
        </p:spPr>
        <p:txBody>
          <a:bodyPr wrap="square" rtlCol="0">
            <a:spAutoFit/>
          </a:bodyPr>
          <a:lstStyle>
            <a:defPPr>
              <a:defRPr lang="en-US"/>
            </a:defPPr>
            <a:lvl1pPr lvl="0" algn="ctr">
              <a:defRPr sz="1000" b="1">
                <a:solidFill>
                  <a:srgbClr val="B0B0B0"/>
                </a:solidFill>
                <a:latin typeface="Arial" panose="020B0604020202020204" pitchFamily="34" charset="0"/>
                <a:cs typeface="Arial" panose="020B0604020202020204" pitchFamily="34" charset="0"/>
              </a:defRPr>
            </a:lvl1pPr>
          </a:lstStyle>
          <a:p>
            <a:pPr lvl="0"/>
            <a:r>
              <a:rPr lang="en-US" dirty="0"/>
              <a:t>PREVIOUS</a:t>
            </a:r>
          </a:p>
        </p:txBody>
      </p:sp>
      <p:sp>
        <p:nvSpPr>
          <p:cNvPr id="8" name="TextBox 7"/>
          <p:cNvSpPr txBox="1">
            <a:spLocks/>
          </p:cNvSpPr>
          <p:nvPr userDrawn="1"/>
        </p:nvSpPr>
        <p:spPr>
          <a:xfrm>
            <a:off x="2154496" y="2175171"/>
            <a:ext cx="697192" cy="246221"/>
          </a:xfrm>
          <a:prstGeom prst="rect">
            <a:avLst/>
          </a:prstGeom>
          <a:noFill/>
        </p:spPr>
        <p:txBody>
          <a:bodyPr wrap="square" rtlCol="0">
            <a:spAutoFit/>
          </a:bodyPr>
          <a:lstStyle>
            <a:defPPr>
              <a:defRPr lang="en-US"/>
            </a:defPPr>
            <a:lvl1pPr lvl="0" algn="ctr">
              <a:defRPr sz="1000" b="1">
                <a:solidFill>
                  <a:srgbClr val="898989"/>
                </a:solidFill>
                <a:latin typeface="Arial" panose="020B0604020202020204" pitchFamily="34" charset="0"/>
                <a:cs typeface="Arial" panose="020B0604020202020204" pitchFamily="34" charset="0"/>
              </a:defRPr>
            </a:lvl1pPr>
          </a:lstStyle>
          <a:p>
            <a:pPr lvl="0"/>
            <a:r>
              <a:rPr lang="en-US" dirty="0"/>
              <a:t>NEXT</a:t>
            </a:r>
          </a:p>
        </p:txBody>
      </p:sp>
      <p:pic>
        <p:nvPicPr>
          <p:cNvPr id="11" name="Picture 10">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6016" y="6038442"/>
            <a:ext cx="765633" cy="824878"/>
          </a:xfrm>
          <a:prstGeom prst="rect">
            <a:avLst/>
          </a:prstGeom>
          <a:effectLst>
            <a:outerShdw blurRad="50800" dist="38100" algn="l" rotWithShape="0">
              <a:prstClr val="black">
                <a:alpha val="40000"/>
              </a:prstClr>
            </a:outerShdw>
          </a:effectLst>
        </p:spPr>
      </p:pic>
      <p:sp>
        <p:nvSpPr>
          <p:cNvPr id="12" name="Rectangle 11">
            <a:hlinkClick r:id="rId5" action="ppaction://hlinksldjump"/>
          </p:cNvPr>
          <p:cNvSpPr/>
          <p:nvPr userDrawn="1"/>
        </p:nvSpPr>
        <p:spPr>
          <a:xfrm>
            <a:off x="8850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24701" y="2607849"/>
            <a:ext cx="2819196" cy="1643527"/>
          </a:xfrm>
          <a:prstGeom prst="rect">
            <a:avLst/>
          </a:prstGeom>
          <a:noFill/>
        </p:spPr>
        <p:txBody>
          <a:bodyPr wrap="square" rtlCol="0">
            <a:spAutoFit/>
          </a:bodyPr>
          <a:lstStyle/>
          <a:p>
            <a:pPr>
              <a:lnSpc>
                <a:spcPct val="90000"/>
              </a:lnSpc>
            </a:pPr>
            <a:r>
              <a:rPr lang="en-US" sz="1600" dirty="0">
                <a:latin typeface="Arial" panose="020B0604020202020204" pitchFamily="34" charset="0"/>
                <a:cs typeface="Arial" panose="020B0604020202020204" pitchFamily="34" charset="0"/>
              </a:rPr>
              <a:t>THE</a:t>
            </a:r>
          </a:p>
          <a:p>
            <a:pPr>
              <a:lnSpc>
                <a:spcPct val="90000"/>
              </a:lnSpc>
            </a:pPr>
            <a:r>
              <a:rPr lang="en-US" sz="1600" dirty="0">
                <a:latin typeface="Arial" panose="020B0604020202020204" pitchFamily="34" charset="0"/>
                <a:cs typeface="Arial" panose="020B0604020202020204" pitchFamily="34" charset="0"/>
              </a:rPr>
              <a:t>SKELETON</a:t>
            </a:r>
            <a:r>
              <a:rPr lang="en-US" sz="800" dirty="0">
                <a:latin typeface="Arial" panose="020B0604020202020204" pitchFamily="34" charset="0"/>
                <a:cs typeface="Arial" panose="020B0604020202020204" pitchFamily="34" charset="0"/>
              </a:rPr>
              <a:t> is a dynamic organ that is constantly regenerating. Bone is made up of a matrix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and highly specialized cells, including osteoblasts, osteoclasts, osteocytes, and bone lining cells.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These specialized cells carry out bone modeling and remodeling in a tightly regulated process that maintains the integrity of bone. Numerous factors regulate the activity of osteoblasts and osteoclasts in bone modeling and remodeling. An imbalance or  alteration in these pathways may lead to increased bone loss and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contribute to the pathogenesis of osteoporosis.</a:t>
            </a:r>
            <a:r>
              <a:rPr lang="en-US" sz="800" baseline="30000" dirty="0">
                <a:latin typeface="Arial" panose="020B0604020202020204" pitchFamily="34" charset="0"/>
                <a:cs typeface="Arial" panose="020B0604020202020204" pitchFamily="34" charset="0"/>
              </a:rPr>
              <a:t>1–3</a:t>
            </a:r>
          </a:p>
        </p:txBody>
      </p:sp>
      <p:cxnSp>
        <p:nvCxnSpPr>
          <p:cNvPr id="14" name="Straight Connector 13"/>
          <p:cNvCxnSpPr/>
          <p:nvPr userDrawn="1"/>
        </p:nvCxnSpPr>
        <p:spPr>
          <a:xfrm>
            <a:off x="209006" y="4314703"/>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3250" y="4378031"/>
            <a:ext cx="1464655" cy="1943658"/>
          </a:xfrm>
          <a:prstGeom prst="rect">
            <a:avLst/>
          </a:prstGeom>
        </p:spPr>
      </p:pic>
      <p:sp>
        <p:nvSpPr>
          <p:cNvPr id="16" name="TextBox 15"/>
          <p:cNvSpPr txBox="1"/>
          <p:nvPr userDrawn="1"/>
        </p:nvSpPr>
        <p:spPr>
          <a:xfrm>
            <a:off x="538205" y="4324034"/>
            <a:ext cx="1165434" cy="276999"/>
          </a:xfrm>
          <a:prstGeom prst="rect">
            <a:avLst/>
          </a:prstGeom>
          <a:noFill/>
        </p:spPr>
        <p:txBody>
          <a:bodyPr wrap="square" rtlCol="0">
            <a:spAutoFit/>
          </a:bodyPr>
          <a:lstStyle/>
          <a:p>
            <a:r>
              <a:rPr lang="en-US" sz="1200" b="1" dirty="0">
                <a:solidFill>
                  <a:schemeClr val="tx1">
                    <a:lumMod val="75000"/>
                    <a:lumOff val="25000"/>
                  </a:schemeClr>
                </a:solidFill>
                <a:latin typeface="Arial" panose="020B0604020202020204" pitchFamily="34" charset="0"/>
                <a:cs typeface="Arial" panose="020B0604020202020204" pitchFamily="34" charset="0"/>
              </a:rPr>
              <a:t>Femur Head</a:t>
            </a:r>
          </a:p>
        </p:txBody>
      </p:sp>
      <p:sp>
        <p:nvSpPr>
          <p:cNvPr id="17" name="TextBox 16"/>
          <p:cNvSpPr txBox="1"/>
          <p:nvPr userDrawn="1"/>
        </p:nvSpPr>
        <p:spPr>
          <a:xfrm>
            <a:off x="1852106" y="5074349"/>
            <a:ext cx="1059049" cy="246221"/>
          </a:xfrm>
          <a:prstGeom prst="rect">
            <a:avLst/>
          </a:prstGeom>
          <a:noFill/>
        </p:spPr>
        <p:txBody>
          <a:bodyPr wrap="square" rtlCol="0">
            <a:spAutoFit/>
          </a:bodyPr>
          <a:lstStyle/>
          <a:p>
            <a:pPr algn="r"/>
            <a:r>
              <a:rPr lang="en-US" sz="1000" dirty="0">
                <a:solidFill>
                  <a:schemeClr val="tx1">
                    <a:lumMod val="65000"/>
                    <a:lumOff val="35000"/>
                  </a:schemeClr>
                </a:solidFill>
                <a:latin typeface="Arial" panose="020B0604020202020204" pitchFamily="34" charset="0"/>
                <a:cs typeface="Arial" panose="020B0604020202020204" pitchFamily="34" charset="0"/>
              </a:rPr>
              <a:t>Cortical bone</a:t>
            </a:r>
          </a:p>
        </p:txBody>
      </p:sp>
      <p:sp>
        <p:nvSpPr>
          <p:cNvPr id="18" name="TextBox 17"/>
          <p:cNvSpPr txBox="1"/>
          <p:nvPr userDrawn="1"/>
        </p:nvSpPr>
        <p:spPr>
          <a:xfrm>
            <a:off x="1800985" y="5348748"/>
            <a:ext cx="1110170" cy="246221"/>
          </a:xfrm>
          <a:prstGeom prst="rect">
            <a:avLst/>
          </a:prstGeom>
          <a:noFill/>
        </p:spPr>
        <p:txBody>
          <a:bodyPr wrap="square" rtlCol="0">
            <a:spAutoFit/>
          </a:bodyPr>
          <a:lstStyle/>
          <a:p>
            <a:pPr algn="r"/>
            <a:r>
              <a:rPr lang="en-US" sz="1000" dirty="0">
                <a:solidFill>
                  <a:schemeClr val="tx1">
                    <a:lumMod val="65000"/>
                    <a:lumOff val="35000"/>
                  </a:schemeClr>
                </a:solidFill>
                <a:latin typeface="Arial" panose="020B0604020202020204" pitchFamily="34" charset="0"/>
                <a:cs typeface="Arial" panose="020B0604020202020204" pitchFamily="34" charset="0"/>
              </a:rPr>
              <a:t>Trabecular bone</a:t>
            </a:r>
          </a:p>
        </p:txBody>
      </p:sp>
      <p:cxnSp>
        <p:nvCxnSpPr>
          <p:cNvPr id="19" name="Straight Connector 18"/>
          <p:cNvCxnSpPr/>
          <p:nvPr userDrawn="1"/>
        </p:nvCxnSpPr>
        <p:spPr>
          <a:xfrm flipH="1" flipV="1">
            <a:off x="1897313" y="4983750"/>
            <a:ext cx="147176" cy="20493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flipV="1">
            <a:off x="1600087" y="5062633"/>
            <a:ext cx="250728" cy="34913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24700" y="6333566"/>
            <a:ext cx="2819198" cy="438582"/>
          </a:xfrm>
          <a:prstGeom prst="rect">
            <a:avLst/>
          </a:prstGeom>
          <a:noFill/>
        </p:spPr>
        <p:txBody>
          <a:bodyPr wrap="square" rtlCol="0" anchor="b">
            <a:spAutoFit/>
          </a:bodyPr>
          <a:lstStyle/>
          <a:p>
            <a:r>
              <a:rPr lang="en-US" sz="750" baseline="30000" dirty="0">
                <a:solidFill>
                  <a:schemeClr val="tx1">
                    <a:lumMod val="65000"/>
                    <a:lumOff val="35000"/>
                  </a:schemeClr>
                </a:solidFill>
                <a:latin typeface="Arial" panose="020B0604020202020204" pitchFamily="34" charset="0"/>
                <a:cs typeface="Arial" panose="020B0604020202020204" pitchFamily="34" charset="0"/>
              </a:rPr>
              <a:t>1</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Raggatt</a:t>
            </a:r>
            <a:r>
              <a:rPr lang="en-US" sz="750" dirty="0">
                <a:solidFill>
                  <a:schemeClr val="tx1">
                    <a:lumMod val="65000"/>
                    <a:lumOff val="35000"/>
                  </a:schemeClr>
                </a:solidFill>
                <a:latin typeface="Arial" panose="020B0604020202020204" pitchFamily="34" charset="0"/>
                <a:cs typeface="Arial" panose="020B0604020202020204" pitchFamily="34" charset="0"/>
              </a:rPr>
              <a:t> LJ, et al. </a:t>
            </a:r>
            <a:r>
              <a:rPr lang="en-US" sz="750" i="1" dirty="0">
                <a:solidFill>
                  <a:schemeClr val="tx1">
                    <a:lumMod val="65000"/>
                    <a:lumOff val="35000"/>
                  </a:schemeClr>
                </a:solidFill>
                <a:latin typeface="Arial" panose="020B0604020202020204" pitchFamily="34" charset="0"/>
                <a:cs typeface="Arial" panose="020B0604020202020204" pitchFamily="34" charset="0"/>
              </a:rPr>
              <a:t>J </a:t>
            </a:r>
            <a:r>
              <a:rPr lang="en-US" sz="750" i="1" dirty="0" err="1">
                <a:solidFill>
                  <a:schemeClr val="tx1">
                    <a:lumMod val="65000"/>
                    <a:lumOff val="35000"/>
                  </a:schemeClr>
                </a:solidFill>
                <a:latin typeface="Arial" panose="020B0604020202020204" pitchFamily="34" charset="0"/>
                <a:cs typeface="Arial" panose="020B0604020202020204" pitchFamily="34" charset="0"/>
              </a:rPr>
              <a:t>Biol</a:t>
            </a:r>
            <a:r>
              <a:rPr lang="en-US" sz="750" i="1" dirty="0">
                <a:solidFill>
                  <a:schemeClr val="tx1">
                    <a:lumMod val="65000"/>
                    <a:lumOff val="35000"/>
                  </a:schemeClr>
                </a:solidFill>
                <a:latin typeface="Arial" panose="020B0604020202020204" pitchFamily="34" charset="0"/>
                <a:cs typeface="Arial" panose="020B0604020202020204" pitchFamily="34" charset="0"/>
              </a:rPr>
              <a:t> Chem</a:t>
            </a:r>
            <a:r>
              <a:rPr lang="en-US" sz="750" dirty="0">
                <a:solidFill>
                  <a:schemeClr val="tx1">
                    <a:lumMod val="65000"/>
                    <a:lumOff val="35000"/>
                  </a:schemeClr>
                </a:solidFill>
                <a:latin typeface="Arial" panose="020B0604020202020204" pitchFamily="34" charset="0"/>
                <a:cs typeface="Arial" panose="020B0604020202020204" pitchFamily="34" charset="0"/>
              </a:rPr>
              <a:t>. 2010;285:25103‐25108.</a:t>
            </a:r>
          </a:p>
          <a:p>
            <a:r>
              <a:rPr lang="en-US" sz="750" baseline="30000" dirty="0">
                <a:solidFill>
                  <a:schemeClr val="tx1">
                    <a:lumMod val="65000"/>
                    <a:lumOff val="35000"/>
                  </a:schemeClr>
                </a:solidFill>
                <a:latin typeface="Arial" panose="020B0604020202020204" pitchFamily="34" charset="0"/>
                <a:cs typeface="Arial" panose="020B0604020202020204" pitchFamily="34" charset="0"/>
              </a:rPr>
              <a:t>2</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Manolagas</a:t>
            </a:r>
            <a:r>
              <a:rPr lang="en-US" sz="750" dirty="0">
                <a:solidFill>
                  <a:schemeClr val="tx1">
                    <a:lumMod val="65000"/>
                    <a:lumOff val="35000"/>
                  </a:schemeClr>
                </a:solidFill>
                <a:latin typeface="Arial" panose="020B0604020202020204" pitchFamily="34" charset="0"/>
                <a:cs typeface="Arial" panose="020B0604020202020204" pitchFamily="34" charset="0"/>
              </a:rPr>
              <a:t> SC. </a:t>
            </a:r>
            <a:r>
              <a:rPr lang="en-US" sz="750" i="1" dirty="0" err="1">
                <a:solidFill>
                  <a:schemeClr val="tx1">
                    <a:lumMod val="65000"/>
                    <a:lumOff val="35000"/>
                  </a:schemeClr>
                </a:solidFill>
                <a:latin typeface="Arial" panose="020B0604020202020204" pitchFamily="34" charset="0"/>
                <a:cs typeface="Arial" panose="020B0604020202020204" pitchFamily="34" charset="0"/>
              </a:rPr>
              <a:t>Endocr</a:t>
            </a:r>
            <a:r>
              <a:rPr lang="en-US" sz="750" i="1" dirty="0">
                <a:solidFill>
                  <a:schemeClr val="tx1">
                    <a:lumMod val="65000"/>
                    <a:lumOff val="35000"/>
                  </a:schemeClr>
                </a:solidFill>
                <a:latin typeface="Arial" panose="020B0604020202020204" pitchFamily="34" charset="0"/>
                <a:cs typeface="Arial" panose="020B0604020202020204" pitchFamily="34" charset="0"/>
              </a:rPr>
              <a:t> Rev</a:t>
            </a:r>
            <a:r>
              <a:rPr lang="en-US" sz="750" dirty="0">
                <a:solidFill>
                  <a:schemeClr val="tx1">
                    <a:lumMod val="65000"/>
                    <a:lumOff val="35000"/>
                  </a:schemeClr>
                </a:solidFill>
                <a:latin typeface="Arial" panose="020B0604020202020204" pitchFamily="34" charset="0"/>
                <a:cs typeface="Arial" panose="020B0604020202020204" pitchFamily="34" charset="0"/>
              </a:rPr>
              <a:t>. 2000;21:115‐137. </a:t>
            </a:r>
          </a:p>
          <a:p>
            <a:r>
              <a:rPr lang="en-US" sz="750" baseline="30000" dirty="0">
                <a:solidFill>
                  <a:schemeClr val="tx1">
                    <a:lumMod val="65000"/>
                    <a:lumOff val="35000"/>
                  </a:schemeClr>
                </a:solidFill>
                <a:latin typeface="Arial" panose="020B0604020202020204" pitchFamily="34" charset="0"/>
                <a:cs typeface="Arial" panose="020B0604020202020204" pitchFamily="34" charset="0"/>
              </a:rPr>
              <a:t>3</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Raisz</a:t>
            </a:r>
            <a:r>
              <a:rPr lang="en-US" sz="750" dirty="0">
                <a:solidFill>
                  <a:schemeClr val="tx1">
                    <a:lumMod val="65000"/>
                    <a:lumOff val="35000"/>
                  </a:schemeClr>
                </a:solidFill>
                <a:latin typeface="Arial" panose="020B0604020202020204" pitchFamily="34" charset="0"/>
                <a:cs typeface="Arial" panose="020B0604020202020204" pitchFamily="34" charset="0"/>
              </a:rPr>
              <a:t> L. </a:t>
            </a:r>
            <a:r>
              <a:rPr lang="en-US" sz="750" i="1" dirty="0">
                <a:solidFill>
                  <a:schemeClr val="tx1">
                    <a:lumMod val="65000"/>
                    <a:lumOff val="35000"/>
                  </a:schemeClr>
                </a:solidFill>
                <a:latin typeface="Arial" panose="020B0604020202020204" pitchFamily="34" charset="0"/>
                <a:cs typeface="Arial" panose="020B0604020202020204" pitchFamily="34" charset="0"/>
              </a:rPr>
              <a:t>J </a:t>
            </a:r>
            <a:r>
              <a:rPr lang="en-US" sz="750" i="1" dirty="0" err="1">
                <a:solidFill>
                  <a:schemeClr val="tx1">
                    <a:lumMod val="65000"/>
                    <a:lumOff val="35000"/>
                  </a:schemeClr>
                </a:solidFill>
                <a:latin typeface="Arial" panose="020B0604020202020204" pitchFamily="34" charset="0"/>
                <a:cs typeface="Arial" panose="020B0604020202020204" pitchFamily="34" charset="0"/>
              </a:rPr>
              <a:t>Clin</a:t>
            </a:r>
            <a:r>
              <a:rPr lang="en-US" sz="750" i="1" dirty="0">
                <a:solidFill>
                  <a:schemeClr val="tx1">
                    <a:lumMod val="65000"/>
                    <a:lumOff val="35000"/>
                  </a:schemeClr>
                </a:solidFill>
                <a:latin typeface="Arial" panose="020B0604020202020204" pitchFamily="34" charset="0"/>
                <a:cs typeface="Arial" panose="020B0604020202020204" pitchFamily="34" charset="0"/>
              </a:rPr>
              <a:t> Invest</a:t>
            </a:r>
            <a:r>
              <a:rPr lang="en-US" sz="750" dirty="0">
                <a:solidFill>
                  <a:schemeClr val="tx1">
                    <a:lumMod val="65000"/>
                    <a:lumOff val="35000"/>
                  </a:schemeClr>
                </a:solidFill>
                <a:latin typeface="Arial" panose="020B0604020202020204" pitchFamily="34" charset="0"/>
                <a:cs typeface="Arial" panose="020B0604020202020204" pitchFamily="34" charset="0"/>
              </a:rPr>
              <a:t>. 2005;115:3318‐3325.</a:t>
            </a:r>
          </a:p>
        </p:txBody>
      </p:sp>
      <p:sp>
        <p:nvSpPr>
          <p:cNvPr id="22" name="Rectangle 21">
            <a:hlinkClick r:id="rId7" action="ppaction://hlinksldjump"/>
          </p:cNvPr>
          <p:cNvSpPr/>
          <p:nvPr userDrawn="1"/>
        </p:nvSpPr>
        <p:spPr>
          <a:xfrm>
            <a:off x="2063945"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917580" y="1472633"/>
            <a:ext cx="792811" cy="693584"/>
            <a:chOff x="245512" y="1495139"/>
            <a:chExt cx="2658234" cy="419636"/>
          </a:xfrm>
        </p:grpSpPr>
        <p:sp>
          <p:nvSpPr>
            <p:cNvPr id="23" name="Parallelogram 22"/>
            <p:cNvSpPr/>
            <p:nvPr userDrawn="1"/>
          </p:nvSpPr>
          <p:spPr>
            <a:xfrm>
              <a:off x="523798" y="1495139"/>
              <a:ext cx="2379948" cy="419636"/>
            </a:xfrm>
            <a:prstGeom prst="parallelogram">
              <a:avLst>
                <a:gd name="adj" fmla="val 47771"/>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245512" y="1495139"/>
              <a:ext cx="2379948" cy="419636"/>
            </a:xfrm>
            <a:prstGeom prst="parallelogram">
              <a:avLst>
                <a:gd name="adj" fmla="val 47771"/>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userDrawn="1"/>
        </p:nvSpPr>
        <p:spPr>
          <a:xfrm>
            <a:off x="749121" y="1598661"/>
            <a:ext cx="2182394" cy="397032"/>
          </a:xfrm>
          <a:prstGeom prst="rect">
            <a:avLst/>
          </a:prstGeom>
          <a:noFill/>
        </p:spPr>
        <p:txBody>
          <a:bodyPr wrap="square" rtlCol="0">
            <a:spAutoFit/>
          </a:bodyPr>
          <a:lstStyle/>
          <a:p>
            <a:pPr>
              <a:lnSpc>
                <a:spcPct val="90000"/>
              </a:lnSpc>
            </a:pPr>
            <a:r>
              <a:rPr lang="en-US" sz="1100" dirty="0">
                <a:solidFill>
                  <a:schemeClr val="bg1"/>
                </a:solidFill>
                <a:latin typeface="Arial" panose="020B0604020202020204" pitchFamily="34" charset="0"/>
                <a:cs typeface="Arial" panose="020B0604020202020204" pitchFamily="34" charset="0"/>
              </a:rPr>
              <a:t>Touch any label on the image</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to access detailed information</a:t>
            </a:r>
          </a:p>
        </p:txBody>
      </p:sp>
      <p:grpSp>
        <p:nvGrpSpPr>
          <p:cNvPr id="33" name="Group 32"/>
          <p:cNvGrpSpPr/>
          <p:nvPr userDrawn="1"/>
        </p:nvGrpSpPr>
        <p:grpSpPr>
          <a:xfrm>
            <a:off x="-917580" y="1472633"/>
            <a:ext cx="792811" cy="693584"/>
            <a:chOff x="245512" y="1495139"/>
            <a:chExt cx="2658234" cy="419636"/>
          </a:xfrm>
        </p:grpSpPr>
        <p:sp>
          <p:nvSpPr>
            <p:cNvPr id="34" name="Parallelogram 33"/>
            <p:cNvSpPr/>
            <p:nvPr userDrawn="1"/>
          </p:nvSpPr>
          <p:spPr>
            <a:xfrm>
              <a:off x="523798" y="1495139"/>
              <a:ext cx="2379948" cy="419636"/>
            </a:xfrm>
            <a:prstGeom prst="parallelogram">
              <a:avLst>
                <a:gd name="adj" fmla="val 47771"/>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p:cNvSpPr/>
            <p:nvPr userDrawn="1"/>
          </p:nvSpPr>
          <p:spPr>
            <a:xfrm>
              <a:off x="245512" y="1495139"/>
              <a:ext cx="2379948" cy="419636"/>
            </a:xfrm>
            <a:prstGeom prst="parallelogram">
              <a:avLst>
                <a:gd name="adj" fmla="val 47771"/>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492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1.66667E-6 2.22222E-6 L 0.25117 2.22222E-6 " pathEditMode="relative" rAng="0" ptsTypes="AA">
                                      <p:cBhvr>
                                        <p:cTn id="6" dur="4000" fill="hold"/>
                                        <p:tgtEl>
                                          <p:spTgt spid="10"/>
                                        </p:tgtEl>
                                        <p:attrNameLst>
                                          <p:attrName>ppt_x</p:attrName>
                                          <p:attrName>ppt_y</p:attrName>
                                        </p:attrNameLst>
                                      </p:cBhvr>
                                      <p:rCtr x="12552" y="0"/>
                                    </p:animMotion>
                                  </p:childTnLst>
                                </p:cTn>
                              </p:par>
                              <p:par>
                                <p:cTn id="7" presetID="10" presetClass="exit" presetSubtype="0" repeatCount="indefinite" fill="hold" nodeType="withEffect">
                                  <p:stCondLst>
                                    <p:cond delay="0"/>
                                  </p:stCondLst>
                                  <p:childTnLst>
                                    <p:animEffect transition="out" filter="fade">
                                      <p:cBhvr>
                                        <p:cTn id="8" dur="4000"/>
                                        <p:tgtEl>
                                          <p:spTgt spid="10"/>
                                        </p:tgtEl>
                                      </p:cBhvr>
                                    </p:animEffect>
                                    <p:set>
                                      <p:cBhvr>
                                        <p:cTn id="9" dur="1" fill="hold">
                                          <p:stCondLst>
                                            <p:cond delay="3999"/>
                                          </p:stCondLst>
                                        </p:cTn>
                                        <p:tgtEl>
                                          <p:spTgt spid="10"/>
                                        </p:tgtEl>
                                        <p:attrNameLst>
                                          <p:attrName>style.visibility</p:attrName>
                                        </p:attrNameLst>
                                      </p:cBhvr>
                                      <p:to>
                                        <p:strVal val="hidden"/>
                                      </p:to>
                                    </p:set>
                                  </p:childTnLst>
                                </p:cTn>
                              </p:par>
                              <p:par>
                                <p:cTn id="10" presetID="63" presetClass="path" presetSubtype="0" repeatCount="indefinite" fill="hold" nodeType="withEffect">
                                  <p:stCondLst>
                                    <p:cond delay="2000"/>
                                  </p:stCondLst>
                                  <p:childTnLst>
                                    <p:animMotion origin="layout" path="M -1.66667E-6 2.22222E-6 L 0.25117 2.22222E-6 " pathEditMode="relative" rAng="0" ptsTypes="AA">
                                      <p:cBhvr>
                                        <p:cTn id="11" dur="4000" fill="hold"/>
                                        <p:tgtEl>
                                          <p:spTgt spid="33"/>
                                        </p:tgtEl>
                                        <p:attrNameLst>
                                          <p:attrName>ppt_x</p:attrName>
                                          <p:attrName>ppt_y</p:attrName>
                                        </p:attrNameLst>
                                      </p:cBhvr>
                                      <p:rCtr x="12552" y="0"/>
                                    </p:animMotion>
                                  </p:childTnLst>
                                </p:cTn>
                              </p:par>
                              <p:par>
                                <p:cTn id="12" presetID="10" presetClass="exit" presetSubtype="0" repeatCount="indefinite" fill="hold" nodeType="withEffect">
                                  <p:stCondLst>
                                    <p:cond delay="2000"/>
                                  </p:stCondLst>
                                  <p:childTnLst>
                                    <p:animEffect transition="out" filter="fade">
                                      <p:cBhvr>
                                        <p:cTn id="13" dur="4000"/>
                                        <p:tgtEl>
                                          <p:spTgt spid="33"/>
                                        </p:tgtEl>
                                      </p:cBhvr>
                                    </p:animEffect>
                                    <p:set>
                                      <p:cBhvr>
                                        <p:cTn id="14" dur="1" fill="hold">
                                          <p:stCondLst>
                                            <p:cond delay="39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A19E3-2B4D-4E8A-8929-FD37759036E5}"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525FD-96AB-4442-AB1B-38793E447312}"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0250" r="74655"/>
          <a:stretch/>
        </p:blipFill>
        <p:spPr>
          <a:xfrm>
            <a:off x="0" y="1387366"/>
            <a:ext cx="3090041" cy="5470634"/>
          </a:xfrm>
          <a:prstGeom prst="rect">
            <a:avLst/>
          </a:prstGeom>
        </p:spPr>
      </p:pic>
      <p:sp>
        <p:nvSpPr>
          <p:cNvPr id="6" name="TextBox 5"/>
          <p:cNvSpPr txBox="1"/>
          <p:nvPr userDrawn="1"/>
        </p:nvSpPr>
        <p:spPr>
          <a:xfrm>
            <a:off x="1" y="2175171"/>
            <a:ext cx="1038168" cy="246221"/>
          </a:xfrm>
          <a:prstGeom prst="rect">
            <a:avLst/>
          </a:prstGeom>
          <a:noFill/>
        </p:spPr>
        <p:txBody>
          <a:bodyPr wrap="square" rtlCol="0">
            <a:spAutoFit/>
          </a:bodyPr>
          <a:lstStyle/>
          <a:p>
            <a:pPr algn="ctr"/>
            <a:r>
              <a:rPr lang="en-US" sz="1000" b="1" dirty="0">
                <a:solidFill>
                  <a:srgbClr val="92C6E1"/>
                </a:solidFill>
                <a:latin typeface="Arial" panose="020B0604020202020204" pitchFamily="34" charset="0"/>
                <a:cs typeface="Arial" panose="020B0604020202020204" pitchFamily="34" charset="0"/>
              </a:rPr>
              <a:t>HOME</a:t>
            </a:r>
          </a:p>
        </p:txBody>
      </p:sp>
      <p:sp>
        <p:nvSpPr>
          <p:cNvPr id="7" name="TextBox 6"/>
          <p:cNvSpPr txBox="1">
            <a:spLocks/>
          </p:cNvSpPr>
          <p:nvPr userDrawn="1"/>
        </p:nvSpPr>
        <p:spPr>
          <a:xfrm>
            <a:off x="1089725" y="2175171"/>
            <a:ext cx="987048" cy="246221"/>
          </a:xfrm>
          <a:prstGeom prst="rect">
            <a:avLst/>
          </a:prstGeom>
          <a:noFill/>
        </p:spPr>
        <p:txBody>
          <a:bodyPr wrap="square" rtlCol="0">
            <a:spAutoFit/>
          </a:bodyPr>
          <a:lstStyle>
            <a:defPPr>
              <a:defRPr lang="en-US"/>
            </a:defPPr>
            <a:lvl1pPr algn="ctr">
              <a:defRPr sz="1000" b="1">
                <a:solidFill>
                  <a:srgbClr val="898989"/>
                </a:solidFill>
                <a:latin typeface="Arial" panose="020B0604020202020204" pitchFamily="34" charset="0"/>
                <a:cs typeface="Arial" panose="020B0604020202020204" pitchFamily="34" charset="0"/>
              </a:defRPr>
            </a:lvl1pPr>
          </a:lstStyle>
          <a:p>
            <a:pPr lvl="0"/>
            <a:r>
              <a:rPr lang="en-US" dirty="0"/>
              <a:t>PREVIOUS</a:t>
            </a:r>
          </a:p>
        </p:txBody>
      </p:sp>
      <p:sp>
        <p:nvSpPr>
          <p:cNvPr id="8" name="TextBox 7"/>
          <p:cNvSpPr txBox="1">
            <a:spLocks/>
          </p:cNvSpPr>
          <p:nvPr userDrawn="1"/>
        </p:nvSpPr>
        <p:spPr>
          <a:xfrm>
            <a:off x="2154496" y="2175171"/>
            <a:ext cx="697192" cy="246221"/>
          </a:xfrm>
          <a:prstGeom prst="rect">
            <a:avLst/>
          </a:prstGeom>
          <a:noFill/>
        </p:spPr>
        <p:txBody>
          <a:bodyPr wrap="square" rtlCol="0">
            <a:spAutoFit/>
          </a:bodyPr>
          <a:lstStyle>
            <a:defPPr>
              <a:defRPr lang="en-US"/>
            </a:defPPr>
            <a:lvl1pPr algn="ctr">
              <a:defRPr sz="1000" b="1">
                <a:solidFill>
                  <a:srgbClr val="B0B0B0"/>
                </a:solidFill>
                <a:latin typeface="Arial" panose="020B0604020202020204" pitchFamily="34" charset="0"/>
                <a:cs typeface="Arial" panose="020B0604020202020204" pitchFamily="34" charset="0"/>
              </a:defRPr>
            </a:lvl1pPr>
          </a:lstStyle>
          <a:p>
            <a:pPr lvl="0"/>
            <a:r>
              <a:rPr lang="en-US" dirty="0"/>
              <a:t>NEXT</a:t>
            </a:r>
          </a:p>
        </p:txBody>
      </p:sp>
      <p:pic>
        <p:nvPicPr>
          <p:cNvPr id="11" name="Picture 10">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6016" y="6038442"/>
            <a:ext cx="765633" cy="824878"/>
          </a:xfrm>
          <a:prstGeom prst="rect">
            <a:avLst/>
          </a:prstGeom>
          <a:effectLst>
            <a:outerShdw blurRad="50800" dist="38100" algn="l" rotWithShape="0">
              <a:prstClr val="black">
                <a:alpha val="40000"/>
              </a:prstClr>
            </a:outerShdw>
          </a:effectLst>
        </p:spPr>
      </p:pic>
      <p:sp>
        <p:nvSpPr>
          <p:cNvPr id="12" name="Rectangle 11">
            <a:hlinkClick r:id="rId5" action="ppaction://hlinksldjump"/>
          </p:cNvPr>
          <p:cNvSpPr/>
          <p:nvPr userDrawn="1"/>
        </p:nvSpPr>
        <p:spPr>
          <a:xfrm>
            <a:off x="8850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749121" y="1598661"/>
            <a:ext cx="2182394" cy="397032"/>
          </a:xfrm>
          <a:prstGeom prst="rect">
            <a:avLst/>
          </a:prstGeom>
          <a:noFill/>
        </p:spPr>
        <p:txBody>
          <a:bodyPr wrap="square" rtlCol="0">
            <a:spAutoFit/>
          </a:bodyPr>
          <a:lstStyle/>
          <a:p>
            <a:pPr>
              <a:lnSpc>
                <a:spcPct val="90000"/>
              </a:lnSpc>
            </a:pPr>
            <a:r>
              <a:rPr lang="en-US" sz="1100" dirty="0">
                <a:solidFill>
                  <a:schemeClr val="bg1"/>
                </a:solidFill>
                <a:latin typeface="Arial" panose="020B0604020202020204" pitchFamily="34" charset="0"/>
                <a:cs typeface="Arial" panose="020B0604020202020204" pitchFamily="34" charset="0"/>
              </a:rPr>
              <a:t>Touch any label on the image</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to access detailed information</a:t>
            </a:r>
          </a:p>
        </p:txBody>
      </p:sp>
    </p:spTree>
    <p:extLst>
      <p:ext uri="{BB962C8B-B14F-4D97-AF65-F5344CB8AC3E}">
        <p14:creationId xmlns:p14="http://schemas.microsoft.com/office/powerpoint/2010/main" val="3409188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EA19E3-2B4D-4E8A-8929-FD37759036E5}"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3807247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EA19E3-2B4D-4E8A-8929-FD37759036E5}"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4117867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A19E3-2B4D-4E8A-8929-FD37759036E5}"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3940739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A19E3-2B4D-4E8A-8929-FD37759036E5}"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33945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EA19E3-2B4D-4E8A-8929-FD37759036E5}"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1450957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A19E3-2B4D-4E8A-8929-FD37759036E5}"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139249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EA19E3-2B4D-4E8A-8929-FD37759036E5}"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24502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A19E3-2B4D-4E8A-8929-FD37759036E5}"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1710501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EA19E3-2B4D-4E8A-8929-FD37759036E5}"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1081728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EA19E3-2B4D-4E8A-8929-FD37759036E5}"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999396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EA19E3-2B4D-4E8A-8929-FD37759036E5}"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2781389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A19E3-2B4D-4E8A-8929-FD37759036E5}"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525FD-96AB-4442-AB1B-38793E447312}"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0250" r="74655"/>
          <a:stretch/>
        </p:blipFill>
        <p:spPr>
          <a:xfrm>
            <a:off x="0" y="1387366"/>
            <a:ext cx="3090041" cy="5470634"/>
          </a:xfrm>
          <a:prstGeom prst="rect">
            <a:avLst/>
          </a:prstGeom>
        </p:spPr>
      </p:pic>
      <p:sp>
        <p:nvSpPr>
          <p:cNvPr id="6" name="TextBox 5"/>
          <p:cNvSpPr txBox="1"/>
          <p:nvPr userDrawn="1"/>
        </p:nvSpPr>
        <p:spPr>
          <a:xfrm>
            <a:off x="1" y="2175171"/>
            <a:ext cx="1038168" cy="246221"/>
          </a:xfrm>
          <a:prstGeom prst="rect">
            <a:avLst/>
          </a:prstGeom>
          <a:noFill/>
        </p:spPr>
        <p:txBody>
          <a:bodyPr wrap="square" rtlCol="0">
            <a:spAutoFit/>
          </a:bodyPr>
          <a:lstStyle/>
          <a:p>
            <a:pPr algn="ctr"/>
            <a:r>
              <a:rPr lang="en-US" sz="1000" b="1" dirty="0">
                <a:solidFill>
                  <a:srgbClr val="92C6E1"/>
                </a:solidFill>
                <a:latin typeface="Arial" panose="020B0604020202020204" pitchFamily="34" charset="0"/>
                <a:cs typeface="Arial" panose="020B0604020202020204" pitchFamily="34" charset="0"/>
              </a:rPr>
              <a:t>HOME</a:t>
            </a:r>
          </a:p>
        </p:txBody>
      </p:sp>
      <p:sp>
        <p:nvSpPr>
          <p:cNvPr id="7" name="TextBox 6"/>
          <p:cNvSpPr txBox="1">
            <a:spLocks/>
          </p:cNvSpPr>
          <p:nvPr userDrawn="1"/>
        </p:nvSpPr>
        <p:spPr>
          <a:xfrm>
            <a:off x="1089725" y="2175171"/>
            <a:ext cx="987048" cy="246221"/>
          </a:xfrm>
          <a:prstGeom prst="rect">
            <a:avLst/>
          </a:prstGeom>
          <a:noFill/>
        </p:spPr>
        <p:txBody>
          <a:bodyPr wrap="square" rtlCol="0">
            <a:spAutoFit/>
          </a:bodyPr>
          <a:lstStyle/>
          <a:p>
            <a:pPr algn="ctr"/>
            <a:r>
              <a:rPr lang="en-US" sz="1000" b="1" dirty="0">
                <a:solidFill>
                  <a:srgbClr val="B0B0B0"/>
                </a:solidFill>
                <a:latin typeface="Arial" panose="020B0604020202020204" pitchFamily="34" charset="0"/>
                <a:cs typeface="Arial" panose="020B0604020202020204" pitchFamily="34" charset="0"/>
              </a:rPr>
              <a:t>PREVIOUS</a:t>
            </a:r>
          </a:p>
        </p:txBody>
      </p:sp>
      <p:sp>
        <p:nvSpPr>
          <p:cNvPr id="8" name="TextBox 7"/>
          <p:cNvSpPr txBox="1">
            <a:spLocks/>
          </p:cNvSpPr>
          <p:nvPr userDrawn="1"/>
        </p:nvSpPr>
        <p:spPr>
          <a:xfrm>
            <a:off x="2154496" y="2175171"/>
            <a:ext cx="697192" cy="246221"/>
          </a:xfrm>
          <a:prstGeom prst="rect">
            <a:avLst/>
          </a:prstGeom>
          <a:noFill/>
        </p:spPr>
        <p:txBody>
          <a:bodyPr wrap="square" rtlCol="0">
            <a:spAutoFit/>
          </a:bodyPr>
          <a:lstStyle>
            <a:defPPr>
              <a:defRPr lang="en-US"/>
            </a:defPPr>
            <a:lvl1pPr algn="ctr">
              <a:defRPr sz="1000" b="1">
                <a:solidFill>
                  <a:srgbClr val="B0B0B0"/>
                </a:solidFill>
                <a:latin typeface="Arial" panose="020B0604020202020204" pitchFamily="34" charset="0"/>
                <a:cs typeface="Arial" panose="020B0604020202020204" pitchFamily="34" charset="0"/>
              </a:defRPr>
            </a:lvl1pPr>
          </a:lstStyle>
          <a:p>
            <a:pPr lvl="0"/>
            <a:r>
              <a:rPr lang="en-US" dirty="0"/>
              <a:t>NEXT</a:t>
            </a:r>
          </a:p>
        </p:txBody>
      </p:sp>
      <p:pic>
        <p:nvPicPr>
          <p:cNvPr id="11" name="Picture 10">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6016" y="6038442"/>
            <a:ext cx="765633" cy="824879"/>
          </a:xfrm>
          <a:prstGeom prst="rect">
            <a:avLst/>
          </a:prstGeom>
          <a:effectLst>
            <a:outerShdw blurRad="50800" dist="38100" algn="l" rotWithShape="0">
              <a:prstClr val="black">
                <a:alpha val="40000"/>
              </a:prstClr>
            </a:outerShdw>
          </a:effectLst>
        </p:spPr>
      </p:pic>
      <p:sp>
        <p:nvSpPr>
          <p:cNvPr id="12" name="Rectangle 11">
            <a:hlinkClick r:id="rId5" action="ppaction://hlinksldjump"/>
          </p:cNvPr>
          <p:cNvSpPr/>
          <p:nvPr userDrawn="1"/>
        </p:nvSpPr>
        <p:spPr>
          <a:xfrm>
            <a:off x="8850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749121" y="1598661"/>
            <a:ext cx="2182394" cy="397032"/>
          </a:xfrm>
          <a:prstGeom prst="rect">
            <a:avLst/>
          </a:prstGeom>
          <a:noFill/>
        </p:spPr>
        <p:txBody>
          <a:bodyPr wrap="square" rtlCol="0">
            <a:spAutoFit/>
          </a:bodyPr>
          <a:lstStyle/>
          <a:p>
            <a:pPr>
              <a:lnSpc>
                <a:spcPct val="90000"/>
              </a:lnSpc>
            </a:pPr>
            <a:r>
              <a:rPr lang="en-US" sz="1100" dirty="0">
                <a:solidFill>
                  <a:schemeClr val="bg1"/>
                </a:solidFill>
                <a:latin typeface="Arial" panose="020B0604020202020204" pitchFamily="34" charset="0"/>
                <a:cs typeface="Arial" panose="020B0604020202020204" pitchFamily="34" charset="0"/>
              </a:rPr>
              <a:t>Touch any label on the image</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to access detailed information</a:t>
            </a:r>
          </a:p>
        </p:txBody>
      </p:sp>
    </p:spTree>
    <p:extLst>
      <p:ext uri="{BB962C8B-B14F-4D97-AF65-F5344CB8AC3E}">
        <p14:creationId xmlns:p14="http://schemas.microsoft.com/office/powerpoint/2010/main" val="998733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A19E3-2B4D-4E8A-8929-FD37759036E5}"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525FD-96AB-4442-AB1B-38793E447312}"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0250" r="74655"/>
          <a:stretch/>
        </p:blipFill>
        <p:spPr>
          <a:xfrm>
            <a:off x="0" y="1387366"/>
            <a:ext cx="3090041" cy="5470634"/>
          </a:xfrm>
          <a:prstGeom prst="rect">
            <a:avLst/>
          </a:prstGeom>
        </p:spPr>
      </p:pic>
      <p:sp>
        <p:nvSpPr>
          <p:cNvPr id="6" name="TextBox 5"/>
          <p:cNvSpPr txBox="1"/>
          <p:nvPr userDrawn="1"/>
        </p:nvSpPr>
        <p:spPr>
          <a:xfrm>
            <a:off x="1" y="2175171"/>
            <a:ext cx="1038168" cy="246221"/>
          </a:xfrm>
          <a:prstGeom prst="rect">
            <a:avLst/>
          </a:prstGeom>
          <a:noFill/>
        </p:spPr>
        <p:txBody>
          <a:bodyPr wrap="square" rtlCol="0">
            <a:spAutoFit/>
          </a:bodyPr>
          <a:lstStyle/>
          <a:p>
            <a:pPr algn="ctr"/>
            <a:r>
              <a:rPr lang="en-US" sz="1000" b="1" dirty="0">
                <a:solidFill>
                  <a:srgbClr val="92C6E1"/>
                </a:solidFill>
                <a:latin typeface="Arial" panose="020B0604020202020204" pitchFamily="34" charset="0"/>
                <a:cs typeface="Arial" panose="020B0604020202020204" pitchFamily="34" charset="0"/>
              </a:rPr>
              <a:t>HOME</a:t>
            </a:r>
          </a:p>
        </p:txBody>
      </p:sp>
      <p:sp>
        <p:nvSpPr>
          <p:cNvPr id="7" name="TextBox 6"/>
          <p:cNvSpPr txBox="1">
            <a:spLocks/>
          </p:cNvSpPr>
          <p:nvPr userDrawn="1"/>
        </p:nvSpPr>
        <p:spPr>
          <a:xfrm>
            <a:off x="1089725" y="2175171"/>
            <a:ext cx="987048" cy="246221"/>
          </a:xfrm>
          <a:prstGeom prst="rect">
            <a:avLst/>
          </a:prstGeom>
          <a:noFill/>
        </p:spPr>
        <p:txBody>
          <a:bodyPr wrap="square" rtlCol="0">
            <a:spAutoFit/>
          </a:bodyPr>
          <a:lstStyle/>
          <a:p>
            <a:pPr algn="ctr"/>
            <a:r>
              <a:rPr lang="en-US" sz="1000" b="1" dirty="0">
                <a:solidFill>
                  <a:srgbClr val="B0B0B0"/>
                </a:solidFill>
                <a:latin typeface="Arial" panose="020B0604020202020204" pitchFamily="34" charset="0"/>
                <a:cs typeface="Arial" panose="020B0604020202020204" pitchFamily="34" charset="0"/>
              </a:rPr>
              <a:t>PREVIOUS</a:t>
            </a:r>
          </a:p>
        </p:txBody>
      </p:sp>
      <p:sp>
        <p:nvSpPr>
          <p:cNvPr id="8" name="TextBox 7"/>
          <p:cNvSpPr txBox="1">
            <a:spLocks/>
          </p:cNvSpPr>
          <p:nvPr userDrawn="1"/>
        </p:nvSpPr>
        <p:spPr>
          <a:xfrm>
            <a:off x="2154496" y="2175171"/>
            <a:ext cx="697192" cy="246221"/>
          </a:xfrm>
          <a:prstGeom prst="rect">
            <a:avLst/>
          </a:prstGeom>
          <a:noFill/>
        </p:spPr>
        <p:txBody>
          <a:bodyPr wrap="square" rtlCol="0">
            <a:spAutoFit/>
          </a:bodyPr>
          <a:lstStyle>
            <a:defPPr>
              <a:defRPr lang="en-US"/>
            </a:defPPr>
            <a:lvl1pPr algn="ctr">
              <a:defRPr sz="1000" b="1">
                <a:solidFill>
                  <a:srgbClr val="B0B0B0"/>
                </a:solidFill>
                <a:latin typeface="Arial" panose="020B0604020202020204" pitchFamily="34" charset="0"/>
                <a:cs typeface="Arial" panose="020B0604020202020204" pitchFamily="34" charset="0"/>
              </a:defRPr>
            </a:lvl1pPr>
          </a:lstStyle>
          <a:p>
            <a:pPr lvl="0"/>
            <a:r>
              <a:rPr lang="en-US" dirty="0"/>
              <a:t>NEXT</a:t>
            </a:r>
          </a:p>
        </p:txBody>
      </p:sp>
      <p:sp>
        <p:nvSpPr>
          <p:cNvPr id="12" name="Rectangle 11">
            <a:hlinkClick r:id="rId3" action="ppaction://hlinksldjump"/>
          </p:cNvPr>
          <p:cNvSpPr/>
          <p:nvPr userDrawn="1"/>
        </p:nvSpPr>
        <p:spPr>
          <a:xfrm>
            <a:off x="8850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hlinkClick r:id="rId4" action="ppaction://hlinksldjump"/>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66016" y="6038442"/>
            <a:ext cx="765633" cy="824878"/>
          </a:xfrm>
          <a:prstGeom prst="rect">
            <a:avLst/>
          </a:prstGeom>
          <a:effectLst>
            <a:outerShdw blurRad="50800" dist="38100" algn="l" rotWithShape="0">
              <a:prstClr val="black">
                <a:alpha val="40000"/>
              </a:prstClr>
            </a:outerShdw>
          </a:effectLst>
        </p:spPr>
      </p:pic>
      <p:sp>
        <p:nvSpPr>
          <p:cNvPr id="15" name="TextBox 14"/>
          <p:cNvSpPr txBox="1"/>
          <p:nvPr userDrawn="1"/>
        </p:nvSpPr>
        <p:spPr>
          <a:xfrm>
            <a:off x="749121" y="1598661"/>
            <a:ext cx="2182394" cy="397032"/>
          </a:xfrm>
          <a:prstGeom prst="rect">
            <a:avLst/>
          </a:prstGeom>
          <a:noFill/>
        </p:spPr>
        <p:txBody>
          <a:bodyPr wrap="square" rtlCol="0">
            <a:spAutoFit/>
          </a:bodyPr>
          <a:lstStyle/>
          <a:p>
            <a:pPr>
              <a:lnSpc>
                <a:spcPct val="90000"/>
              </a:lnSpc>
            </a:pPr>
            <a:r>
              <a:rPr lang="en-US" sz="1100" dirty="0">
                <a:solidFill>
                  <a:schemeClr val="bg1"/>
                </a:solidFill>
                <a:latin typeface="Arial" panose="020B0604020202020204" pitchFamily="34" charset="0"/>
                <a:cs typeface="Arial" panose="020B0604020202020204" pitchFamily="34" charset="0"/>
              </a:rPr>
              <a:t>Touch any label on the image</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to access detailed information</a:t>
            </a:r>
          </a:p>
        </p:txBody>
      </p:sp>
    </p:spTree>
    <p:extLst>
      <p:ext uri="{BB962C8B-B14F-4D97-AF65-F5344CB8AC3E}">
        <p14:creationId xmlns:p14="http://schemas.microsoft.com/office/powerpoint/2010/main" val="3201652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A19E3-2B4D-4E8A-8929-FD37759036E5}"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525FD-96AB-4442-AB1B-38793E447312}"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0250" r="74655"/>
          <a:stretch/>
        </p:blipFill>
        <p:spPr>
          <a:xfrm>
            <a:off x="0" y="1387366"/>
            <a:ext cx="3090041" cy="5470634"/>
          </a:xfrm>
          <a:prstGeom prst="rect">
            <a:avLst/>
          </a:prstGeom>
        </p:spPr>
      </p:pic>
      <p:sp>
        <p:nvSpPr>
          <p:cNvPr id="6" name="TextBox 5"/>
          <p:cNvSpPr txBox="1"/>
          <p:nvPr userDrawn="1"/>
        </p:nvSpPr>
        <p:spPr>
          <a:xfrm>
            <a:off x="1" y="2175171"/>
            <a:ext cx="1038168" cy="246221"/>
          </a:xfrm>
          <a:prstGeom prst="rect">
            <a:avLst/>
          </a:prstGeom>
          <a:noFill/>
        </p:spPr>
        <p:txBody>
          <a:bodyPr wrap="square" rtlCol="0">
            <a:spAutoFit/>
          </a:bodyPr>
          <a:lstStyle/>
          <a:p>
            <a:pPr algn="ctr"/>
            <a:r>
              <a:rPr lang="en-US" sz="1000" b="1" dirty="0">
                <a:solidFill>
                  <a:srgbClr val="92C6E1"/>
                </a:solidFill>
                <a:latin typeface="Arial" panose="020B0604020202020204" pitchFamily="34" charset="0"/>
                <a:cs typeface="Arial" panose="020B0604020202020204" pitchFamily="34" charset="0"/>
              </a:rPr>
              <a:t>HOME</a:t>
            </a:r>
          </a:p>
        </p:txBody>
      </p:sp>
      <p:sp>
        <p:nvSpPr>
          <p:cNvPr id="7" name="TextBox 6"/>
          <p:cNvSpPr txBox="1">
            <a:spLocks/>
          </p:cNvSpPr>
          <p:nvPr userDrawn="1"/>
        </p:nvSpPr>
        <p:spPr>
          <a:xfrm>
            <a:off x="1089725" y="2175171"/>
            <a:ext cx="987048" cy="246221"/>
          </a:xfrm>
          <a:prstGeom prst="rect">
            <a:avLst/>
          </a:prstGeom>
          <a:noFill/>
        </p:spPr>
        <p:txBody>
          <a:bodyPr wrap="square" rtlCol="0">
            <a:spAutoFit/>
          </a:bodyPr>
          <a:lstStyle>
            <a:defPPr>
              <a:defRPr lang="en-US"/>
            </a:defPPr>
            <a:lvl1pPr algn="ctr">
              <a:defRPr sz="1000" b="1">
                <a:solidFill>
                  <a:srgbClr val="898989"/>
                </a:solidFill>
                <a:latin typeface="Arial" panose="020B0604020202020204" pitchFamily="34" charset="0"/>
                <a:cs typeface="Arial" panose="020B0604020202020204" pitchFamily="34" charset="0"/>
              </a:defRPr>
            </a:lvl1pPr>
          </a:lstStyle>
          <a:p>
            <a:pPr lvl="0"/>
            <a:r>
              <a:rPr lang="en-US" dirty="0"/>
              <a:t>PREVIOUS</a:t>
            </a:r>
          </a:p>
        </p:txBody>
      </p:sp>
      <p:sp>
        <p:nvSpPr>
          <p:cNvPr id="8" name="TextBox 7"/>
          <p:cNvSpPr txBox="1">
            <a:spLocks/>
          </p:cNvSpPr>
          <p:nvPr userDrawn="1"/>
        </p:nvSpPr>
        <p:spPr>
          <a:xfrm>
            <a:off x="2154496" y="2175171"/>
            <a:ext cx="697192" cy="246221"/>
          </a:xfrm>
          <a:prstGeom prst="rect">
            <a:avLst/>
          </a:prstGeom>
          <a:noFill/>
        </p:spPr>
        <p:txBody>
          <a:bodyPr wrap="square" rtlCol="0">
            <a:spAutoFit/>
          </a:bodyPr>
          <a:lstStyle>
            <a:defPPr>
              <a:defRPr lang="en-US"/>
            </a:defPPr>
            <a:lvl1pPr algn="ctr">
              <a:defRPr sz="1000" b="1">
                <a:solidFill>
                  <a:srgbClr val="B0B0B0"/>
                </a:solidFill>
                <a:latin typeface="Arial" panose="020B0604020202020204" pitchFamily="34" charset="0"/>
                <a:cs typeface="Arial" panose="020B0604020202020204" pitchFamily="34" charset="0"/>
              </a:defRPr>
            </a:lvl1pPr>
          </a:lstStyle>
          <a:p>
            <a:pPr lvl="0"/>
            <a:r>
              <a:rPr lang="en-US" dirty="0"/>
              <a:t>NEXT</a:t>
            </a:r>
          </a:p>
        </p:txBody>
      </p:sp>
      <p:pic>
        <p:nvPicPr>
          <p:cNvPr id="12" name="Picture 11">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6016" y="6038442"/>
            <a:ext cx="765633" cy="824878"/>
          </a:xfrm>
          <a:prstGeom prst="rect">
            <a:avLst/>
          </a:prstGeom>
          <a:effectLst>
            <a:outerShdw blurRad="50800" dist="38100" algn="l" rotWithShape="0">
              <a:prstClr val="black">
                <a:alpha val="40000"/>
              </a:prstClr>
            </a:outerShdw>
          </a:effectLst>
        </p:spPr>
      </p:pic>
      <p:sp>
        <p:nvSpPr>
          <p:cNvPr id="11" name="Rectangle 10">
            <a:hlinkClick r:id="rId5" action="ppaction://hlinksldjump"/>
          </p:cNvPr>
          <p:cNvSpPr/>
          <p:nvPr userDrawn="1"/>
        </p:nvSpPr>
        <p:spPr>
          <a:xfrm>
            <a:off x="8850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749121" y="1598661"/>
            <a:ext cx="2182394" cy="397032"/>
          </a:xfrm>
          <a:prstGeom prst="rect">
            <a:avLst/>
          </a:prstGeom>
          <a:noFill/>
        </p:spPr>
        <p:txBody>
          <a:bodyPr wrap="square" rtlCol="0">
            <a:spAutoFit/>
          </a:bodyPr>
          <a:lstStyle/>
          <a:p>
            <a:pPr>
              <a:lnSpc>
                <a:spcPct val="90000"/>
              </a:lnSpc>
            </a:pPr>
            <a:r>
              <a:rPr lang="en-US" sz="1100" dirty="0">
                <a:solidFill>
                  <a:schemeClr val="bg1"/>
                </a:solidFill>
                <a:latin typeface="Arial" panose="020B0604020202020204" pitchFamily="34" charset="0"/>
                <a:cs typeface="Arial" panose="020B0604020202020204" pitchFamily="34" charset="0"/>
              </a:rPr>
              <a:t>Touch any label on the image</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to access detailed information</a:t>
            </a:r>
          </a:p>
        </p:txBody>
      </p:sp>
    </p:spTree>
    <p:extLst>
      <p:ext uri="{BB962C8B-B14F-4D97-AF65-F5344CB8AC3E}">
        <p14:creationId xmlns:p14="http://schemas.microsoft.com/office/powerpoint/2010/main" val="3332143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A19E3-2B4D-4E8A-8929-FD37759036E5}"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525FD-96AB-4442-AB1B-38793E447312}"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0250" r="74655"/>
          <a:stretch/>
        </p:blipFill>
        <p:spPr>
          <a:xfrm>
            <a:off x="0" y="1387366"/>
            <a:ext cx="3090041" cy="5470634"/>
          </a:xfrm>
          <a:prstGeom prst="rect">
            <a:avLst/>
          </a:prstGeom>
        </p:spPr>
      </p:pic>
      <p:sp>
        <p:nvSpPr>
          <p:cNvPr id="6" name="TextBox 5"/>
          <p:cNvSpPr txBox="1"/>
          <p:nvPr userDrawn="1"/>
        </p:nvSpPr>
        <p:spPr>
          <a:xfrm>
            <a:off x="1" y="2175171"/>
            <a:ext cx="1038168" cy="246221"/>
          </a:xfrm>
          <a:prstGeom prst="rect">
            <a:avLst/>
          </a:prstGeom>
          <a:noFill/>
        </p:spPr>
        <p:txBody>
          <a:bodyPr wrap="square" rtlCol="0">
            <a:spAutoFit/>
          </a:bodyPr>
          <a:lstStyle/>
          <a:p>
            <a:pPr algn="ctr"/>
            <a:r>
              <a:rPr lang="en-US" sz="1000" b="1" dirty="0">
                <a:solidFill>
                  <a:srgbClr val="92C6E1"/>
                </a:solidFill>
                <a:latin typeface="Arial" panose="020B0604020202020204" pitchFamily="34" charset="0"/>
                <a:cs typeface="Arial" panose="020B0604020202020204" pitchFamily="34" charset="0"/>
              </a:rPr>
              <a:t>HOME</a:t>
            </a:r>
          </a:p>
        </p:txBody>
      </p:sp>
      <p:sp>
        <p:nvSpPr>
          <p:cNvPr id="7" name="TextBox 6"/>
          <p:cNvSpPr txBox="1">
            <a:spLocks/>
          </p:cNvSpPr>
          <p:nvPr userDrawn="1"/>
        </p:nvSpPr>
        <p:spPr>
          <a:xfrm>
            <a:off x="1089725" y="2175171"/>
            <a:ext cx="987048" cy="246221"/>
          </a:xfrm>
          <a:prstGeom prst="rect">
            <a:avLst/>
          </a:prstGeom>
          <a:noFill/>
        </p:spPr>
        <p:txBody>
          <a:bodyPr wrap="square" rtlCol="0">
            <a:spAutoFit/>
          </a:bodyPr>
          <a:lstStyle>
            <a:defPPr>
              <a:defRPr lang="en-US"/>
            </a:defPPr>
            <a:lvl1pPr algn="ctr">
              <a:defRPr sz="1000" b="1">
                <a:solidFill>
                  <a:srgbClr val="898989"/>
                </a:solidFill>
                <a:latin typeface="Arial" panose="020B0604020202020204" pitchFamily="34" charset="0"/>
                <a:cs typeface="Arial" panose="020B0604020202020204" pitchFamily="34" charset="0"/>
              </a:defRPr>
            </a:lvl1pPr>
          </a:lstStyle>
          <a:p>
            <a:pPr lvl="0"/>
            <a:r>
              <a:rPr lang="en-US" dirty="0"/>
              <a:t>PREVIOUS</a:t>
            </a:r>
          </a:p>
        </p:txBody>
      </p:sp>
      <p:sp>
        <p:nvSpPr>
          <p:cNvPr id="8" name="TextBox 7"/>
          <p:cNvSpPr txBox="1">
            <a:spLocks/>
          </p:cNvSpPr>
          <p:nvPr userDrawn="1"/>
        </p:nvSpPr>
        <p:spPr>
          <a:xfrm>
            <a:off x="2154496" y="2175171"/>
            <a:ext cx="697192" cy="246221"/>
          </a:xfrm>
          <a:prstGeom prst="rect">
            <a:avLst/>
          </a:prstGeom>
          <a:noFill/>
        </p:spPr>
        <p:txBody>
          <a:bodyPr wrap="square" rtlCol="0">
            <a:spAutoFit/>
          </a:bodyPr>
          <a:lstStyle>
            <a:defPPr>
              <a:defRPr lang="en-US"/>
            </a:defPPr>
            <a:lvl1pPr lvl="0" algn="ctr">
              <a:defRPr sz="1000" b="1">
                <a:solidFill>
                  <a:srgbClr val="898989"/>
                </a:solidFill>
                <a:latin typeface="Arial" panose="020B0604020202020204" pitchFamily="34" charset="0"/>
                <a:cs typeface="Arial" panose="020B0604020202020204" pitchFamily="34" charset="0"/>
              </a:defRPr>
            </a:lvl1pPr>
          </a:lstStyle>
          <a:p>
            <a:pPr lvl="0"/>
            <a:r>
              <a:rPr lang="en-US" dirty="0"/>
              <a:t>NEXT</a:t>
            </a:r>
          </a:p>
        </p:txBody>
      </p:sp>
      <p:pic>
        <p:nvPicPr>
          <p:cNvPr id="11" name="Picture 10">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6016" y="6038442"/>
            <a:ext cx="765633" cy="824878"/>
          </a:xfrm>
          <a:prstGeom prst="rect">
            <a:avLst/>
          </a:prstGeom>
          <a:effectLst>
            <a:outerShdw blurRad="50800" dist="38100" algn="l" rotWithShape="0">
              <a:prstClr val="black">
                <a:alpha val="40000"/>
              </a:prstClr>
            </a:outerShdw>
          </a:effectLst>
        </p:spPr>
      </p:pic>
      <p:sp>
        <p:nvSpPr>
          <p:cNvPr id="12" name="Rectangle 11">
            <a:hlinkClick r:id="rId5" action="ppaction://hlinksldjump"/>
          </p:cNvPr>
          <p:cNvSpPr/>
          <p:nvPr userDrawn="1"/>
        </p:nvSpPr>
        <p:spPr>
          <a:xfrm>
            <a:off x="8850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749121" y="1598661"/>
            <a:ext cx="2182394" cy="397032"/>
          </a:xfrm>
          <a:prstGeom prst="rect">
            <a:avLst/>
          </a:prstGeom>
          <a:noFill/>
        </p:spPr>
        <p:txBody>
          <a:bodyPr wrap="square" rtlCol="0">
            <a:spAutoFit/>
          </a:bodyPr>
          <a:lstStyle/>
          <a:p>
            <a:pPr>
              <a:lnSpc>
                <a:spcPct val="90000"/>
              </a:lnSpc>
            </a:pPr>
            <a:r>
              <a:rPr lang="en-US" sz="1100" dirty="0">
                <a:solidFill>
                  <a:schemeClr val="bg1"/>
                </a:solidFill>
                <a:latin typeface="Arial" panose="020B0604020202020204" pitchFamily="34" charset="0"/>
                <a:cs typeface="Arial" panose="020B0604020202020204" pitchFamily="34" charset="0"/>
              </a:rPr>
              <a:t>Touch any label on the image</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to access detailed information</a:t>
            </a:r>
          </a:p>
        </p:txBody>
      </p:sp>
    </p:spTree>
    <p:extLst>
      <p:ext uri="{BB962C8B-B14F-4D97-AF65-F5344CB8AC3E}">
        <p14:creationId xmlns:p14="http://schemas.microsoft.com/office/powerpoint/2010/main" val="4277261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A19E3-2B4D-4E8A-8929-FD37759036E5}"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525FD-96AB-4442-AB1B-38793E447312}"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0250" r="74655"/>
          <a:stretch/>
        </p:blipFill>
        <p:spPr>
          <a:xfrm>
            <a:off x="0" y="1387366"/>
            <a:ext cx="3090041" cy="5470634"/>
          </a:xfrm>
          <a:prstGeom prst="rect">
            <a:avLst/>
          </a:prstGeom>
        </p:spPr>
      </p:pic>
      <p:sp>
        <p:nvSpPr>
          <p:cNvPr id="6" name="TextBox 5"/>
          <p:cNvSpPr txBox="1"/>
          <p:nvPr userDrawn="1"/>
        </p:nvSpPr>
        <p:spPr>
          <a:xfrm>
            <a:off x="1" y="2175171"/>
            <a:ext cx="1038168" cy="246221"/>
          </a:xfrm>
          <a:prstGeom prst="rect">
            <a:avLst/>
          </a:prstGeom>
          <a:noFill/>
        </p:spPr>
        <p:txBody>
          <a:bodyPr wrap="square" rtlCol="0">
            <a:spAutoFit/>
          </a:bodyPr>
          <a:lstStyle/>
          <a:p>
            <a:pPr algn="ctr"/>
            <a:r>
              <a:rPr lang="en-US" sz="1000" b="1" dirty="0">
                <a:solidFill>
                  <a:srgbClr val="92C6E1"/>
                </a:solidFill>
                <a:latin typeface="Arial" panose="020B0604020202020204" pitchFamily="34" charset="0"/>
                <a:cs typeface="Arial" panose="020B0604020202020204" pitchFamily="34" charset="0"/>
              </a:rPr>
              <a:t>HOME</a:t>
            </a:r>
          </a:p>
        </p:txBody>
      </p:sp>
      <p:sp>
        <p:nvSpPr>
          <p:cNvPr id="7" name="TextBox 6"/>
          <p:cNvSpPr txBox="1">
            <a:spLocks/>
          </p:cNvSpPr>
          <p:nvPr userDrawn="1"/>
        </p:nvSpPr>
        <p:spPr>
          <a:xfrm>
            <a:off x="1089725" y="2175171"/>
            <a:ext cx="987048" cy="246221"/>
          </a:xfrm>
          <a:prstGeom prst="rect">
            <a:avLst/>
          </a:prstGeom>
          <a:noFill/>
        </p:spPr>
        <p:txBody>
          <a:bodyPr wrap="square" rtlCol="0">
            <a:spAutoFit/>
          </a:bodyPr>
          <a:lstStyle>
            <a:defPPr>
              <a:defRPr lang="en-US"/>
            </a:defPPr>
            <a:lvl1pPr lvl="0" algn="ctr">
              <a:defRPr sz="1000" b="1">
                <a:solidFill>
                  <a:srgbClr val="B0B0B0"/>
                </a:solidFill>
                <a:latin typeface="Arial" panose="020B0604020202020204" pitchFamily="34" charset="0"/>
                <a:cs typeface="Arial" panose="020B0604020202020204" pitchFamily="34" charset="0"/>
              </a:defRPr>
            </a:lvl1pPr>
          </a:lstStyle>
          <a:p>
            <a:pPr lvl="0"/>
            <a:r>
              <a:rPr lang="en-US" dirty="0"/>
              <a:t>PREVIOUS</a:t>
            </a:r>
          </a:p>
        </p:txBody>
      </p:sp>
      <p:sp>
        <p:nvSpPr>
          <p:cNvPr id="8" name="TextBox 7"/>
          <p:cNvSpPr txBox="1">
            <a:spLocks/>
          </p:cNvSpPr>
          <p:nvPr userDrawn="1"/>
        </p:nvSpPr>
        <p:spPr>
          <a:xfrm>
            <a:off x="2154496" y="2175171"/>
            <a:ext cx="697192" cy="246221"/>
          </a:xfrm>
          <a:prstGeom prst="rect">
            <a:avLst/>
          </a:prstGeom>
          <a:noFill/>
        </p:spPr>
        <p:txBody>
          <a:bodyPr wrap="square" rtlCol="0">
            <a:spAutoFit/>
          </a:bodyPr>
          <a:lstStyle>
            <a:defPPr>
              <a:defRPr lang="en-US"/>
            </a:defPPr>
            <a:lvl1pPr lvl="0" algn="ctr">
              <a:defRPr sz="1000" b="1">
                <a:solidFill>
                  <a:srgbClr val="898989"/>
                </a:solidFill>
                <a:latin typeface="Arial" panose="020B0604020202020204" pitchFamily="34" charset="0"/>
                <a:cs typeface="Arial" panose="020B0604020202020204" pitchFamily="34" charset="0"/>
              </a:defRPr>
            </a:lvl1pPr>
          </a:lstStyle>
          <a:p>
            <a:pPr lvl="0"/>
            <a:r>
              <a:rPr lang="en-US" dirty="0"/>
              <a:t>NEXT</a:t>
            </a:r>
          </a:p>
        </p:txBody>
      </p:sp>
      <p:pic>
        <p:nvPicPr>
          <p:cNvPr id="11" name="Picture 10">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6016" y="6038442"/>
            <a:ext cx="765633" cy="824878"/>
          </a:xfrm>
          <a:prstGeom prst="rect">
            <a:avLst/>
          </a:prstGeom>
          <a:effectLst>
            <a:outerShdw blurRad="50800" dist="38100" algn="l" rotWithShape="0">
              <a:prstClr val="black">
                <a:alpha val="40000"/>
              </a:prstClr>
            </a:outerShdw>
          </a:effectLst>
        </p:spPr>
      </p:pic>
      <p:sp>
        <p:nvSpPr>
          <p:cNvPr id="12" name="Rectangle 11">
            <a:hlinkClick r:id="rId5" action="ppaction://hlinksldjump"/>
          </p:cNvPr>
          <p:cNvSpPr/>
          <p:nvPr userDrawn="1"/>
        </p:nvSpPr>
        <p:spPr>
          <a:xfrm>
            <a:off x="8850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24701" y="2607849"/>
            <a:ext cx="2819196" cy="1643527"/>
          </a:xfrm>
          <a:prstGeom prst="rect">
            <a:avLst/>
          </a:prstGeom>
          <a:noFill/>
        </p:spPr>
        <p:txBody>
          <a:bodyPr wrap="square" rtlCol="0">
            <a:spAutoFit/>
          </a:bodyPr>
          <a:lstStyle/>
          <a:p>
            <a:pPr>
              <a:lnSpc>
                <a:spcPct val="90000"/>
              </a:lnSpc>
            </a:pPr>
            <a:r>
              <a:rPr lang="en-US" sz="1600" dirty="0">
                <a:latin typeface="Arial" panose="020B0604020202020204" pitchFamily="34" charset="0"/>
                <a:cs typeface="Arial" panose="020B0604020202020204" pitchFamily="34" charset="0"/>
              </a:rPr>
              <a:t>THE</a:t>
            </a:r>
          </a:p>
          <a:p>
            <a:pPr>
              <a:lnSpc>
                <a:spcPct val="90000"/>
              </a:lnSpc>
            </a:pPr>
            <a:r>
              <a:rPr lang="en-US" sz="1600" dirty="0">
                <a:latin typeface="Arial" panose="020B0604020202020204" pitchFamily="34" charset="0"/>
                <a:cs typeface="Arial" panose="020B0604020202020204" pitchFamily="34" charset="0"/>
              </a:rPr>
              <a:t>SKELETON</a:t>
            </a:r>
            <a:r>
              <a:rPr lang="en-US" sz="800" dirty="0">
                <a:latin typeface="Arial" panose="020B0604020202020204" pitchFamily="34" charset="0"/>
                <a:cs typeface="Arial" panose="020B0604020202020204" pitchFamily="34" charset="0"/>
              </a:rPr>
              <a:t> is a dynamic organ that is constantly regenerating. Bone is made up of a matrix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and highly specialized cells, including osteoblasts, osteoclasts, osteocytes, and bone lining cells.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These specialized cells carry out bone modeling and remodeling in a tightly regulated process that maintains the integrity of bone. Numerous factors regulate the activity of osteoblasts and osteoclasts in bone modeling and remodeling. An imbalance or  alteration in these pathways may lead to increased bone loss and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contribute to the pathogenesis of osteoporosis.</a:t>
            </a:r>
            <a:r>
              <a:rPr lang="en-US" sz="800" baseline="30000" dirty="0">
                <a:latin typeface="Arial" panose="020B0604020202020204" pitchFamily="34" charset="0"/>
                <a:cs typeface="Arial" panose="020B0604020202020204" pitchFamily="34" charset="0"/>
              </a:rPr>
              <a:t>1–3</a:t>
            </a:r>
          </a:p>
        </p:txBody>
      </p:sp>
      <p:cxnSp>
        <p:nvCxnSpPr>
          <p:cNvPr id="14" name="Straight Connector 13"/>
          <p:cNvCxnSpPr/>
          <p:nvPr userDrawn="1"/>
        </p:nvCxnSpPr>
        <p:spPr>
          <a:xfrm>
            <a:off x="209006" y="4314703"/>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3250" y="4378031"/>
            <a:ext cx="1464655" cy="1943658"/>
          </a:xfrm>
          <a:prstGeom prst="rect">
            <a:avLst/>
          </a:prstGeom>
        </p:spPr>
      </p:pic>
      <p:sp>
        <p:nvSpPr>
          <p:cNvPr id="16" name="TextBox 15"/>
          <p:cNvSpPr txBox="1"/>
          <p:nvPr userDrawn="1"/>
        </p:nvSpPr>
        <p:spPr>
          <a:xfrm>
            <a:off x="538205" y="4324034"/>
            <a:ext cx="1165434" cy="276999"/>
          </a:xfrm>
          <a:prstGeom prst="rect">
            <a:avLst/>
          </a:prstGeom>
          <a:noFill/>
        </p:spPr>
        <p:txBody>
          <a:bodyPr wrap="square" rtlCol="0">
            <a:spAutoFit/>
          </a:bodyPr>
          <a:lstStyle/>
          <a:p>
            <a:r>
              <a:rPr lang="en-US" sz="1200" b="1" dirty="0">
                <a:solidFill>
                  <a:schemeClr val="tx1">
                    <a:lumMod val="75000"/>
                    <a:lumOff val="25000"/>
                  </a:schemeClr>
                </a:solidFill>
                <a:latin typeface="Arial" panose="020B0604020202020204" pitchFamily="34" charset="0"/>
                <a:cs typeface="Arial" panose="020B0604020202020204" pitchFamily="34" charset="0"/>
              </a:rPr>
              <a:t>Femur Head</a:t>
            </a:r>
          </a:p>
        </p:txBody>
      </p:sp>
      <p:sp>
        <p:nvSpPr>
          <p:cNvPr id="17" name="TextBox 16"/>
          <p:cNvSpPr txBox="1"/>
          <p:nvPr userDrawn="1"/>
        </p:nvSpPr>
        <p:spPr>
          <a:xfrm>
            <a:off x="1852106" y="5074349"/>
            <a:ext cx="1059049" cy="246221"/>
          </a:xfrm>
          <a:prstGeom prst="rect">
            <a:avLst/>
          </a:prstGeom>
          <a:noFill/>
        </p:spPr>
        <p:txBody>
          <a:bodyPr wrap="square" rtlCol="0">
            <a:spAutoFit/>
          </a:bodyPr>
          <a:lstStyle/>
          <a:p>
            <a:pPr algn="r"/>
            <a:r>
              <a:rPr lang="en-US" sz="1000" dirty="0">
                <a:solidFill>
                  <a:schemeClr val="tx1">
                    <a:lumMod val="65000"/>
                    <a:lumOff val="35000"/>
                  </a:schemeClr>
                </a:solidFill>
                <a:latin typeface="Arial" panose="020B0604020202020204" pitchFamily="34" charset="0"/>
                <a:cs typeface="Arial" panose="020B0604020202020204" pitchFamily="34" charset="0"/>
              </a:rPr>
              <a:t>Cortical bone</a:t>
            </a:r>
          </a:p>
        </p:txBody>
      </p:sp>
      <p:sp>
        <p:nvSpPr>
          <p:cNvPr id="18" name="TextBox 17"/>
          <p:cNvSpPr txBox="1"/>
          <p:nvPr userDrawn="1"/>
        </p:nvSpPr>
        <p:spPr>
          <a:xfrm>
            <a:off x="1800985" y="5348748"/>
            <a:ext cx="1110170" cy="246221"/>
          </a:xfrm>
          <a:prstGeom prst="rect">
            <a:avLst/>
          </a:prstGeom>
          <a:noFill/>
        </p:spPr>
        <p:txBody>
          <a:bodyPr wrap="square" rtlCol="0">
            <a:spAutoFit/>
          </a:bodyPr>
          <a:lstStyle/>
          <a:p>
            <a:pPr algn="r"/>
            <a:r>
              <a:rPr lang="en-US" sz="1000" dirty="0">
                <a:solidFill>
                  <a:schemeClr val="tx1">
                    <a:lumMod val="65000"/>
                    <a:lumOff val="35000"/>
                  </a:schemeClr>
                </a:solidFill>
                <a:latin typeface="Arial" panose="020B0604020202020204" pitchFamily="34" charset="0"/>
                <a:cs typeface="Arial" panose="020B0604020202020204" pitchFamily="34" charset="0"/>
              </a:rPr>
              <a:t>Trabecular bone</a:t>
            </a:r>
          </a:p>
        </p:txBody>
      </p:sp>
      <p:cxnSp>
        <p:nvCxnSpPr>
          <p:cNvPr id="19" name="Straight Connector 18"/>
          <p:cNvCxnSpPr/>
          <p:nvPr userDrawn="1"/>
        </p:nvCxnSpPr>
        <p:spPr>
          <a:xfrm flipH="1" flipV="1">
            <a:off x="1897313" y="4983750"/>
            <a:ext cx="147176" cy="20493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flipV="1">
            <a:off x="1600087" y="5062633"/>
            <a:ext cx="250728" cy="34913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24700" y="6333566"/>
            <a:ext cx="2819198" cy="438582"/>
          </a:xfrm>
          <a:prstGeom prst="rect">
            <a:avLst/>
          </a:prstGeom>
          <a:noFill/>
        </p:spPr>
        <p:txBody>
          <a:bodyPr wrap="square" rtlCol="0" anchor="b">
            <a:spAutoFit/>
          </a:bodyPr>
          <a:lstStyle/>
          <a:p>
            <a:r>
              <a:rPr lang="en-US" sz="750" baseline="30000" dirty="0">
                <a:solidFill>
                  <a:schemeClr val="tx1">
                    <a:lumMod val="65000"/>
                    <a:lumOff val="35000"/>
                  </a:schemeClr>
                </a:solidFill>
                <a:latin typeface="Arial" panose="020B0604020202020204" pitchFamily="34" charset="0"/>
                <a:cs typeface="Arial" panose="020B0604020202020204" pitchFamily="34" charset="0"/>
              </a:rPr>
              <a:t>1</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Raggatt</a:t>
            </a:r>
            <a:r>
              <a:rPr lang="en-US" sz="750" dirty="0">
                <a:solidFill>
                  <a:schemeClr val="tx1">
                    <a:lumMod val="65000"/>
                    <a:lumOff val="35000"/>
                  </a:schemeClr>
                </a:solidFill>
                <a:latin typeface="Arial" panose="020B0604020202020204" pitchFamily="34" charset="0"/>
                <a:cs typeface="Arial" panose="020B0604020202020204" pitchFamily="34" charset="0"/>
              </a:rPr>
              <a:t> LJ, et al. </a:t>
            </a:r>
            <a:r>
              <a:rPr lang="en-US" sz="750" i="1" dirty="0">
                <a:solidFill>
                  <a:schemeClr val="tx1">
                    <a:lumMod val="65000"/>
                    <a:lumOff val="35000"/>
                  </a:schemeClr>
                </a:solidFill>
                <a:latin typeface="Arial" panose="020B0604020202020204" pitchFamily="34" charset="0"/>
                <a:cs typeface="Arial" panose="020B0604020202020204" pitchFamily="34" charset="0"/>
              </a:rPr>
              <a:t>J </a:t>
            </a:r>
            <a:r>
              <a:rPr lang="en-US" sz="750" i="1" dirty="0" err="1">
                <a:solidFill>
                  <a:schemeClr val="tx1">
                    <a:lumMod val="65000"/>
                    <a:lumOff val="35000"/>
                  </a:schemeClr>
                </a:solidFill>
                <a:latin typeface="Arial" panose="020B0604020202020204" pitchFamily="34" charset="0"/>
                <a:cs typeface="Arial" panose="020B0604020202020204" pitchFamily="34" charset="0"/>
              </a:rPr>
              <a:t>Biol</a:t>
            </a:r>
            <a:r>
              <a:rPr lang="en-US" sz="750" i="1" dirty="0">
                <a:solidFill>
                  <a:schemeClr val="tx1">
                    <a:lumMod val="65000"/>
                    <a:lumOff val="35000"/>
                  </a:schemeClr>
                </a:solidFill>
                <a:latin typeface="Arial" panose="020B0604020202020204" pitchFamily="34" charset="0"/>
                <a:cs typeface="Arial" panose="020B0604020202020204" pitchFamily="34" charset="0"/>
              </a:rPr>
              <a:t> Chem</a:t>
            </a:r>
            <a:r>
              <a:rPr lang="en-US" sz="750" dirty="0">
                <a:solidFill>
                  <a:schemeClr val="tx1">
                    <a:lumMod val="65000"/>
                    <a:lumOff val="35000"/>
                  </a:schemeClr>
                </a:solidFill>
                <a:latin typeface="Arial" panose="020B0604020202020204" pitchFamily="34" charset="0"/>
                <a:cs typeface="Arial" panose="020B0604020202020204" pitchFamily="34" charset="0"/>
              </a:rPr>
              <a:t>. 2010;285:25103‐25108.</a:t>
            </a:r>
          </a:p>
          <a:p>
            <a:r>
              <a:rPr lang="en-US" sz="750" baseline="30000" dirty="0">
                <a:solidFill>
                  <a:schemeClr val="tx1">
                    <a:lumMod val="65000"/>
                    <a:lumOff val="35000"/>
                  </a:schemeClr>
                </a:solidFill>
                <a:latin typeface="Arial" panose="020B0604020202020204" pitchFamily="34" charset="0"/>
                <a:cs typeface="Arial" panose="020B0604020202020204" pitchFamily="34" charset="0"/>
              </a:rPr>
              <a:t>2</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Manolagas</a:t>
            </a:r>
            <a:r>
              <a:rPr lang="en-US" sz="750" dirty="0">
                <a:solidFill>
                  <a:schemeClr val="tx1">
                    <a:lumMod val="65000"/>
                    <a:lumOff val="35000"/>
                  </a:schemeClr>
                </a:solidFill>
                <a:latin typeface="Arial" panose="020B0604020202020204" pitchFamily="34" charset="0"/>
                <a:cs typeface="Arial" panose="020B0604020202020204" pitchFamily="34" charset="0"/>
              </a:rPr>
              <a:t> SC. </a:t>
            </a:r>
            <a:r>
              <a:rPr lang="en-US" sz="750" i="1" dirty="0" err="1">
                <a:solidFill>
                  <a:schemeClr val="tx1">
                    <a:lumMod val="65000"/>
                    <a:lumOff val="35000"/>
                  </a:schemeClr>
                </a:solidFill>
                <a:latin typeface="Arial" panose="020B0604020202020204" pitchFamily="34" charset="0"/>
                <a:cs typeface="Arial" panose="020B0604020202020204" pitchFamily="34" charset="0"/>
              </a:rPr>
              <a:t>Endocr</a:t>
            </a:r>
            <a:r>
              <a:rPr lang="en-US" sz="750" i="1" dirty="0">
                <a:solidFill>
                  <a:schemeClr val="tx1">
                    <a:lumMod val="65000"/>
                    <a:lumOff val="35000"/>
                  </a:schemeClr>
                </a:solidFill>
                <a:latin typeface="Arial" panose="020B0604020202020204" pitchFamily="34" charset="0"/>
                <a:cs typeface="Arial" panose="020B0604020202020204" pitchFamily="34" charset="0"/>
              </a:rPr>
              <a:t> Rev</a:t>
            </a:r>
            <a:r>
              <a:rPr lang="en-US" sz="750" dirty="0">
                <a:solidFill>
                  <a:schemeClr val="tx1">
                    <a:lumMod val="65000"/>
                    <a:lumOff val="35000"/>
                  </a:schemeClr>
                </a:solidFill>
                <a:latin typeface="Arial" panose="020B0604020202020204" pitchFamily="34" charset="0"/>
                <a:cs typeface="Arial" panose="020B0604020202020204" pitchFamily="34" charset="0"/>
              </a:rPr>
              <a:t>. 2000;21:115‐137. </a:t>
            </a:r>
          </a:p>
          <a:p>
            <a:r>
              <a:rPr lang="en-US" sz="750" baseline="30000" dirty="0">
                <a:solidFill>
                  <a:schemeClr val="tx1">
                    <a:lumMod val="65000"/>
                    <a:lumOff val="35000"/>
                  </a:schemeClr>
                </a:solidFill>
                <a:latin typeface="Arial" panose="020B0604020202020204" pitchFamily="34" charset="0"/>
                <a:cs typeface="Arial" panose="020B0604020202020204" pitchFamily="34" charset="0"/>
              </a:rPr>
              <a:t>3</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Raisz</a:t>
            </a:r>
            <a:r>
              <a:rPr lang="en-US" sz="750" dirty="0">
                <a:solidFill>
                  <a:schemeClr val="tx1">
                    <a:lumMod val="65000"/>
                    <a:lumOff val="35000"/>
                  </a:schemeClr>
                </a:solidFill>
                <a:latin typeface="Arial" panose="020B0604020202020204" pitchFamily="34" charset="0"/>
                <a:cs typeface="Arial" panose="020B0604020202020204" pitchFamily="34" charset="0"/>
              </a:rPr>
              <a:t> L. </a:t>
            </a:r>
            <a:r>
              <a:rPr lang="en-US" sz="750" i="1" dirty="0">
                <a:solidFill>
                  <a:schemeClr val="tx1">
                    <a:lumMod val="65000"/>
                    <a:lumOff val="35000"/>
                  </a:schemeClr>
                </a:solidFill>
                <a:latin typeface="Arial" panose="020B0604020202020204" pitchFamily="34" charset="0"/>
                <a:cs typeface="Arial" panose="020B0604020202020204" pitchFamily="34" charset="0"/>
              </a:rPr>
              <a:t>J </a:t>
            </a:r>
            <a:r>
              <a:rPr lang="en-US" sz="750" i="1" dirty="0" err="1">
                <a:solidFill>
                  <a:schemeClr val="tx1">
                    <a:lumMod val="65000"/>
                    <a:lumOff val="35000"/>
                  </a:schemeClr>
                </a:solidFill>
                <a:latin typeface="Arial" panose="020B0604020202020204" pitchFamily="34" charset="0"/>
                <a:cs typeface="Arial" panose="020B0604020202020204" pitchFamily="34" charset="0"/>
              </a:rPr>
              <a:t>Clin</a:t>
            </a:r>
            <a:r>
              <a:rPr lang="en-US" sz="750" i="1" dirty="0">
                <a:solidFill>
                  <a:schemeClr val="tx1">
                    <a:lumMod val="65000"/>
                    <a:lumOff val="35000"/>
                  </a:schemeClr>
                </a:solidFill>
                <a:latin typeface="Arial" panose="020B0604020202020204" pitchFamily="34" charset="0"/>
                <a:cs typeface="Arial" panose="020B0604020202020204" pitchFamily="34" charset="0"/>
              </a:rPr>
              <a:t> Invest</a:t>
            </a:r>
            <a:r>
              <a:rPr lang="en-US" sz="750" dirty="0">
                <a:solidFill>
                  <a:schemeClr val="tx1">
                    <a:lumMod val="65000"/>
                    <a:lumOff val="35000"/>
                  </a:schemeClr>
                </a:solidFill>
                <a:latin typeface="Arial" panose="020B0604020202020204" pitchFamily="34" charset="0"/>
                <a:cs typeface="Arial" panose="020B0604020202020204" pitchFamily="34" charset="0"/>
              </a:rPr>
              <a:t>. 2005;115:3318‐3325.</a:t>
            </a:r>
          </a:p>
        </p:txBody>
      </p:sp>
      <p:sp>
        <p:nvSpPr>
          <p:cNvPr id="22" name="Rectangle 21">
            <a:hlinkClick r:id="rId7" action="ppaction://hlinksldjump"/>
          </p:cNvPr>
          <p:cNvSpPr/>
          <p:nvPr userDrawn="1"/>
        </p:nvSpPr>
        <p:spPr>
          <a:xfrm>
            <a:off x="2063945"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749121" y="1598661"/>
            <a:ext cx="2182394" cy="397032"/>
          </a:xfrm>
          <a:prstGeom prst="rect">
            <a:avLst/>
          </a:prstGeom>
          <a:noFill/>
        </p:spPr>
        <p:txBody>
          <a:bodyPr wrap="square" rtlCol="0">
            <a:spAutoFit/>
          </a:bodyPr>
          <a:lstStyle/>
          <a:p>
            <a:pPr>
              <a:lnSpc>
                <a:spcPct val="90000"/>
              </a:lnSpc>
            </a:pPr>
            <a:r>
              <a:rPr lang="en-US" sz="1100" dirty="0">
                <a:solidFill>
                  <a:schemeClr val="bg1"/>
                </a:solidFill>
                <a:latin typeface="Arial" panose="020B0604020202020204" pitchFamily="34" charset="0"/>
                <a:cs typeface="Arial" panose="020B0604020202020204" pitchFamily="34" charset="0"/>
              </a:rPr>
              <a:t>Touch any label on the image</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to access detailed information</a:t>
            </a:r>
          </a:p>
        </p:txBody>
      </p:sp>
    </p:spTree>
    <p:extLst>
      <p:ext uri="{BB962C8B-B14F-4D97-AF65-F5344CB8AC3E}">
        <p14:creationId xmlns:p14="http://schemas.microsoft.com/office/powerpoint/2010/main" val="4225701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A19E3-2B4D-4E8A-8929-FD37759036E5}"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525FD-96AB-4442-AB1B-38793E447312}"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0250" r="74655"/>
          <a:stretch/>
        </p:blipFill>
        <p:spPr>
          <a:xfrm>
            <a:off x="0" y="1387366"/>
            <a:ext cx="3090041" cy="5470634"/>
          </a:xfrm>
          <a:prstGeom prst="rect">
            <a:avLst/>
          </a:prstGeom>
        </p:spPr>
      </p:pic>
      <p:sp>
        <p:nvSpPr>
          <p:cNvPr id="6" name="TextBox 5"/>
          <p:cNvSpPr txBox="1"/>
          <p:nvPr userDrawn="1"/>
        </p:nvSpPr>
        <p:spPr>
          <a:xfrm>
            <a:off x="1" y="2175171"/>
            <a:ext cx="1038168" cy="246221"/>
          </a:xfrm>
          <a:prstGeom prst="rect">
            <a:avLst/>
          </a:prstGeom>
          <a:noFill/>
        </p:spPr>
        <p:txBody>
          <a:bodyPr wrap="square" rtlCol="0">
            <a:spAutoFit/>
          </a:bodyPr>
          <a:lstStyle/>
          <a:p>
            <a:pPr algn="ctr"/>
            <a:r>
              <a:rPr lang="en-US" sz="1000" b="1" dirty="0">
                <a:solidFill>
                  <a:srgbClr val="92C6E1"/>
                </a:solidFill>
                <a:latin typeface="Arial" panose="020B0604020202020204" pitchFamily="34" charset="0"/>
                <a:cs typeface="Arial" panose="020B0604020202020204" pitchFamily="34" charset="0"/>
              </a:rPr>
              <a:t>HOME</a:t>
            </a:r>
          </a:p>
        </p:txBody>
      </p:sp>
      <p:sp>
        <p:nvSpPr>
          <p:cNvPr id="7" name="TextBox 6"/>
          <p:cNvSpPr txBox="1">
            <a:spLocks/>
          </p:cNvSpPr>
          <p:nvPr userDrawn="1"/>
        </p:nvSpPr>
        <p:spPr>
          <a:xfrm>
            <a:off x="1089725" y="2175171"/>
            <a:ext cx="987048" cy="246221"/>
          </a:xfrm>
          <a:prstGeom prst="rect">
            <a:avLst/>
          </a:prstGeom>
          <a:noFill/>
        </p:spPr>
        <p:txBody>
          <a:bodyPr wrap="square" rtlCol="0">
            <a:spAutoFit/>
          </a:bodyPr>
          <a:lstStyle>
            <a:defPPr>
              <a:defRPr lang="en-US"/>
            </a:defPPr>
            <a:lvl1pPr algn="ctr">
              <a:defRPr sz="1000" b="1">
                <a:solidFill>
                  <a:srgbClr val="898989"/>
                </a:solidFill>
                <a:latin typeface="Arial" panose="020B0604020202020204" pitchFamily="34" charset="0"/>
                <a:cs typeface="Arial" panose="020B0604020202020204" pitchFamily="34" charset="0"/>
              </a:defRPr>
            </a:lvl1pPr>
          </a:lstStyle>
          <a:p>
            <a:pPr lvl="0"/>
            <a:r>
              <a:rPr lang="en-US" dirty="0"/>
              <a:t>PREVIOUS</a:t>
            </a:r>
          </a:p>
        </p:txBody>
      </p:sp>
      <p:sp>
        <p:nvSpPr>
          <p:cNvPr id="8" name="TextBox 7"/>
          <p:cNvSpPr txBox="1">
            <a:spLocks/>
          </p:cNvSpPr>
          <p:nvPr userDrawn="1"/>
        </p:nvSpPr>
        <p:spPr>
          <a:xfrm>
            <a:off x="2154496" y="2175171"/>
            <a:ext cx="697192" cy="246221"/>
          </a:xfrm>
          <a:prstGeom prst="rect">
            <a:avLst/>
          </a:prstGeom>
          <a:noFill/>
        </p:spPr>
        <p:txBody>
          <a:bodyPr wrap="square" rtlCol="0">
            <a:spAutoFit/>
          </a:bodyPr>
          <a:lstStyle>
            <a:defPPr>
              <a:defRPr lang="en-US"/>
            </a:defPPr>
            <a:lvl1pPr algn="ctr">
              <a:defRPr sz="1000" b="1">
                <a:solidFill>
                  <a:srgbClr val="B0B0B0"/>
                </a:solidFill>
                <a:latin typeface="Arial" panose="020B0604020202020204" pitchFamily="34" charset="0"/>
                <a:cs typeface="Arial" panose="020B0604020202020204" pitchFamily="34" charset="0"/>
              </a:defRPr>
            </a:lvl1pPr>
          </a:lstStyle>
          <a:p>
            <a:pPr lvl="0"/>
            <a:r>
              <a:rPr lang="en-US" dirty="0"/>
              <a:t>NEXT</a:t>
            </a:r>
          </a:p>
        </p:txBody>
      </p:sp>
      <p:pic>
        <p:nvPicPr>
          <p:cNvPr id="11" name="Picture 10">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6016" y="6038442"/>
            <a:ext cx="765633" cy="824878"/>
          </a:xfrm>
          <a:prstGeom prst="rect">
            <a:avLst/>
          </a:prstGeom>
          <a:effectLst>
            <a:outerShdw blurRad="50800" dist="38100" algn="l" rotWithShape="0">
              <a:prstClr val="black">
                <a:alpha val="40000"/>
              </a:prstClr>
            </a:outerShdw>
          </a:effectLst>
        </p:spPr>
      </p:pic>
      <p:sp>
        <p:nvSpPr>
          <p:cNvPr id="12" name="Rectangle 11">
            <a:hlinkClick r:id="rId5" action="ppaction://hlinksldjump"/>
          </p:cNvPr>
          <p:cNvSpPr/>
          <p:nvPr userDrawn="1"/>
        </p:nvSpPr>
        <p:spPr>
          <a:xfrm>
            <a:off x="8850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749121" y="1598661"/>
            <a:ext cx="2182394" cy="397032"/>
          </a:xfrm>
          <a:prstGeom prst="rect">
            <a:avLst/>
          </a:prstGeom>
          <a:noFill/>
        </p:spPr>
        <p:txBody>
          <a:bodyPr wrap="square" rtlCol="0">
            <a:spAutoFit/>
          </a:bodyPr>
          <a:lstStyle/>
          <a:p>
            <a:pPr>
              <a:lnSpc>
                <a:spcPct val="90000"/>
              </a:lnSpc>
            </a:pPr>
            <a:r>
              <a:rPr lang="en-US" sz="1100" dirty="0">
                <a:solidFill>
                  <a:schemeClr val="bg1"/>
                </a:solidFill>
                <a:latin typeface="Arial" panose="020B0604020202020204" pitchFamily="34" charset="0"/>
                <a:cs typeface="Arial" panose="020B0604020202020204" pitchFamily="34" charset="0"/>
              </a:rPr>
              <a:t>Touch any label on the image</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to access detailed information</a:t>
            </a:r>
          </a:p>
        </p:txBody>
      </p:sp>
    </p:spTree>
    <p:extLst>
      <p:ext uri="{BB962C8B-B14F-4D97-AF65-F5344CB8AC3E}">
        <p14:creationId xmlns:p14="http://schemas.microsoft.com/office/powerpoint/2010/main" val="2744748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EA19E3-2B4D-4E8A-8929-FD37759036E5}"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222844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EA19E3-2B4D-4E8A-8929-FD37759036E5}"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2021230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EA19E3-2B4D-4E8A-8929-FD37759036E5}"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3530509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A19E3-2B4D-4E8A-8929-FD37759036E5}"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583621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A19E3-2B4D-4E8A-8929-FD37759036E5}"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262670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EA19E3-2B4D-4E8A-8929-FD37759036E5}"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388901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EA19E3-2B4D-4E8A-8929-FD37759036E5}"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82020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EA19E3-2B4D-4E8A-8929-FD37759036E5}"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525FD-96AB-4442-AB1B-38793E447312}" type="slidenum">
              <a:rPr lang="en-US" smtClean="0"/>
              <a:t>‹#›</a:t>
            </a:fld>
            <a:endParaRPr lang="en-US"/>
          </a:p>
        </p:txBody>
      </p:sp>
    </p:spTree>
    <p:extLst>
      <p:ext uri="{BB962C8B-B14F-4D97-AF65-F5344CB8AC3E}">
        <p14:creationId xmlns:p14="http://schemas.microsoft.com/office/powerpoint/2010/main" val="255664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A19E3-2B4D-4E8A-8929-FD37759036E5}"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525FD-96AB-4442-AB1B-38793E447312}"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0250" r="74655"/>
          <a:stretch/>
        </p:blipFill>
        <p:spPr>
          <a:xfrm>
            <a:off x="0" y="1387366"/>
            <a:ext cx="3090041" cy="5470634"/>
          </a:xfrm>
          <a:prstGeom prst="rect">
            <a:avLst/>
          </a:prstGeom>
        </p:spPr>
      </p:pic>
      <p:sp>
        <p:nvSpPr>
          <p:cNvPr id="6" name="TextBox 5"/>
          <p:cNvSpPr txBox="1"/>
          <p:nvPr userDrawn="1"/>
        </p:nvSpPr>
        <p:spPr>
          <a:xfrm>
            <a:off x="1" y="2175171"/>
            <a:ext cx="1038168" cy="246221"/>
          </a:xfrm>
          <a:prstGeom prst="rect">
            <a:avLst/>
          </a:prstGeom>
          <a:noFill/>
        </p:spPr>
        <p:txBody>
          <a:bodyPr wrap="square" rtlCol="0">
            <a:spAutoFit/>
          </a:bodyPr>
          <a:lstStyle/>
          <a:p>
            <a:pPr algn="ctr"/>
            <a:r>
              <a:rPr lang="en-US" sz="1000" b="1" dirty="0">
                <a:solidFill>
                  <a:srgbClr val="92C6E1"/>
                </a:solidFill>
                <a:latin typeface="Arial" panose="020B0604020202020204" pitchFamily="34" charset="0"/>
                <a:cs typeface="Arial" panose="020B0604020202020204" pitchFamily="34" charset="0"/>
              </a:rPr>
              <a:t>HOME</a:t>
            </a:r>
          </a:p>
        </p:txBody>
      </p:sp>
      <p:sp>
        <p:nvSpPr>
          <p:cNvPr id="7" name="TextBox 6"/>
          <p:cNvSpPr txBox="1">
            <a:spLocks/>
          </p:cNvSpPr>
          <p:nvPr userDrawn="1"/>
        </p:nvSpPr>
        <p:spPr>
          <a:xfrm>
            <a:off x="1089725" y="2175171"/>
            <a:ext cx="987048" cy="246221"/>
          </a:xfrm>
          <a:prstGeom prst="rect">
            <a:avLst/>
          </a:prstGeom>
          <a:noFill/>
        </p:spPr>
        <p:txBody>
          <a:bodyPr wrap="square" rtlCol="0">
            <a:spAutoFit/>
          </a:bodyPr>
          <a:lstStyle/>
          <a:p>
            <a:pPr algn="ctr"/>
            <a:r>
              <a:rPr lang="en-US" sz="1000" b="1" dirty="0">
                <a:solidFill>
                  <a:srgbClr val="B0B0B0"/>
                </a:solidFill>
                <a:latin typeface="Arial" panose="020B0604020202020204" pitchFamily="34" charset="0"/>
                <a:cs typeface="Arial" panose="020B0604020202020204" pitchFamily="34" charset="0"/>
              </a:rPr>
              <a:t>PREVIOUS</a:t>
            </a:r>
          </a:p>
        </p:txBody>
      </p:sp>
      <p:sp>
        <p:nvSpPr>
          <p:cNvPr id="8" name="TextBox 7"/>
          <p:cNvSpPr txBox="1">
            <a:spLocks/>
          </p:cNvSpPr>
          <p:nvPr userDrawn="1"/>
        </p:nvSpPr>
        <p:spPr>
          <a:xfrm>
            <a:off x="2154496" y="2175171"/>
            <a:ext cx="697192" cy="246221"/>
          </a:xfrm>
          <a:prstGeom prst="rect">
            <a:avLst/>
          </a:prstGeom>
          <a:noFill/>
        </p:spPr>
        <p:txBody>
          <a:bodyPr wrap="square" rtlCol="0">
            <a:spAutoFit/>
          </a:bodyPr>
          <a:lstStyle>
            <a:defPPr>
              <a:defRPr lang="en-US"/>
            </a:defPPr>
            <a:lvl1pPr algn="ctr">
              <a:defRPr sz="1000" b="1">
                <a:solidFill>
                  <a:srgbClr val="B0B0B0"/>
                </a:solidFill>
                <a:latin typeface="Arial" panose="020B0604020202020204" pitchFamily="34" charset="0"/>
                <a:cs typeface="Arial" panose="020B0604020202020204" pitchFamily="34" charset="0"/>
              </a:defRPr>
            </a:lvl1pPr>
          </a:lstStyle>
          <a:p>
            <a:pPr lvl="0"/>
            <a:r>
              <a:rPr lang="en-US" dirty="0"/>
              <a:t>NEXT</a:t>
            </a:r>
          </a:p>
        </p:txBody>
      </p:sp>
      <p:pic>
        <p:nvPicPr>
          <p:cNvPr id="11" name="Picture 10">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6016" y="6038442"/>
            <a:ext cx="765633" cy="824879"/>
          </a:xfrm>
          <a:prstGeom prst="rect">
            <a:avLst/>
          </a:prstGeom>
          <a:effectLst>
            <a:outerShdw blurRad="50800" dist="38100" algn="l" rotWithShape="0">
              <a:prstClr val="black">
                <a:alpha val="40000"/>
              </a:prstClr>
            </a:outerShdw>
          </a:effectLst>
        </p:spPr>
      </p:pic>
      <p:sp>
        <p:nvSpPr>
          <p:cNvPr id="12" name="Rectangle 11">
            <a:hlinkClick r:id="rId5" action="ppaction://hlinksldjump"/>
          </p:cNvPr>
          <p:cNvSpPr/>
          <p:nvPr userDrawn="1"/>
        </p:nvSpPr>
        <p:spPr>
          <a:xfrm>
            <a:off x="8850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749121" y="1598661"/>
            <a:ext cx="2182394" cy="397032"/>
          </a:xfrm>
          <a:prstGeom prst="rect">
            <a:avLst/>
          </a:prstGeom>
          <a:noFill/>
        </p:spPr>
        <p:txBody>
          <a:bodyPr wrap="square" rtlCol="0">
            <a:spAutoFit/>
          </a:bodyPr>
          <a:lstStyle/>
          <a:p>
            <a:pPr>
              <a:lnSpc>
                <a:spcPct val="90000"/>
              </a:lnSpc>
            </a:pPr>
            <a:r>
              <a:rPr lang="en-US" sz="1100" dirty="0">
                <a:solidFill>
                  <a:schemeClr val="bg1"/>
                </a:solidFill>
                <a:latin typeface="Arial" panose="020B0604020202020204" pitchFamily="34" charset="0"/>
                <a:cs typeface="Arial" panose="020B0604020202020204" pitchFamily="34" charset="0"/>
              </a:rPr>
              <a:t>Touch any label on the image</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to access detailed information</a:t>
            </a:r>
          </a:p>
        </p:txBody>
      </p:sp>
    </p:spTree>
    <p:extLst>
      <p:ext uri="{BB962C8B-B14F-4D97-AF65-F5344CB8AC3E}">
        <p14:creationId xmlns:p14="http://schemas.microsoft.com/office/powerpoint/2010/main" val="343627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A19E3-2B4D-4E8A-8929-FD37759036E5}"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525FD-96AB-4442-AB1B-38793E447312}"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0250" r="74655"/>
          <a:stretch/>
        </p:blipFill>
        <p:spPr>
          <a:xfrm>
            <a:off x="0" y="1387366"/>
            <a:ext cx="3090041" cy="5470634"/>
          </a:xfrm>
          <a:prstGeom prst="rect">
            <a:avLst/>
          </a:prstGeom>
        </p:spPr>
      </p:pic>
      <p:sp>
        <p:nvSpPr>
          <p:cNvPr id="6" name="TextBox 5"/>
          <p:cNvSpPr txBox="1"/>
          <p:nvPr userDrawn="1"/>
        </p:nvSpPr>
        <p:spPr>
          <a:xfrm>
            <a:off x="1" y="2175171"/>
            <a:ext cx="1038168" cy="246221"/>
          </a:xfrm>
          <a:prstGeom prst="rect">
            <a:avLst/>
          </a:prstGeom>
          <a:noFill/>
        </p:spPr>
        <p:txBody>
          <a:bodyPr wrap="square" rtlCol="0">
            <a:spAutoFit/>
          </a:bodyPr>
          <a:lstStyle/>
          <a:p>
            <a:pPr algn="ctr"/>
            <a:r>
              <a:rPr lang="en-US" sz="1000" b="1" dirty="0">
                <a:solidFill>
                  <a:srgbClr val="92C6E1"/>
                </a:solidFill>
                <a:latin typeface="Arial" panose="020B0604020202020204" pitchFamily="34" charset="0"/>
                <a:cs typeface="Arial" panose="020B0604020202020204" pitchFamily="34" charset="0"/>
              </a:rPr>
              <a:t>HOME</a:t>
            </a:r>
          </a:p>
        </p:txBody>
      </p:sp>
      <p:sp>
        <p:nvSpPr>
          <p:cNvPr id="7" name="TextBox 6"/>
          <p:cNvSpPr txBox="1">
            <a:spLocks/>
          </p:cNvSpPr>
          <p:nvPr userDrawn="1"/>
        </p:nvSpPr>
        <p:spPr>
          <a:xfrm>
            <a:off x="1089725" y="2175171"/>
            <a:ext cx="987048" cy="246221"/>
          </a:xfrm>
          <a:prstGeom prst="rect">
            <a:avLst/>
          </a:prstGeom>
          <a:noFill/>
        </p:spPr>
        <p:txBody>
          <a:bodyPr wrap="square" rtlCol="0">
            <a:spAutoFit/>
          </a:bodyPr>
          <a:lstStyle/>
          <a:p>
            <a:pPr algn="ctr"/>
            <a:r>
              <a:rPr lang="en-US" sz="1000" b="1" dirty="0">
                <a:solidFill>
                  <a:srgbClr val="B0B0B0"/>
                </a:solidFill>
                <a:latin typeface="Arial" panose="020B0604020202020204" pitchFamily="34" charset="0"/>
                <a:cs typeface="Arial" panose="020B0604020202020204" pitchFamily="34" charset="0"/>
              </a:rPr>
              <a:t>PREVIOUS</a:t>
            </a:r>
          </a:p>
        </p:txBody>
      </p:sp>
      <p:sp>
        <p:nvSpPr>
          <p:cNvPr id="8" name="TextBox 7"/>
          <p:cNvSpPr txBox="1">
            <a:spLocks/>
          </p:cNvSpPr>
          <p:nvPr userDrawn="1"/>
        </p:nvSpPr>
        <p:spPr>
          <a:xfrm>
            <a:off x="2154496" y="2175171"/>
            <a:ext cx="697192" cy="246221"/>
          </a:xfrm>
          <a:prstGeom prst="rect">
            <a:avLst/>
          </a:prstGeom>
          <a:noFill/>
        </p:spPr>
        <p:txBody>
          <a:bodyPr wrap="square" rtlCol="0">
            <a:spAutoFit/>
          </a:bodyPr>
          <a:lstStyle>
            <a:defPPr>
              <a:defRPr lang="en-US"/>
            </a:defPPr>
            <a:lvl1pPr algn="ctr">
              <a:defRPr sz="1000" b="1">
                <a:solidFill>
                  <a:srgbClr val="B0B0B0"/>
                </a:solidFill>
                <a:latin typeface="Arial" panose="020B0604020202020204" pitchFamily="34" charset="0"/>
                <a:cs typeface="Arial" panose="020B0604020202020204" pitchFamily="34" charset="0"/>
              </a:defRPr>
            </a:lvl1pPr>
          </a:lstStyle>
          <a:p>
            <a:pPr lvl="0"/>
            <a:r>
              <a:rPr lang="en-US" dirty="0"/>
              <a:t>NEXT</a:t>
            </a:r>
          </a:p>
        </p:txBody>
      </p:sp>
      <p:sp>
        <p:nvSpPr>
          <p:cNvPr id="12" name="Rectangle 11">
            <a:hlinkClick r:id="rId3" action="ppaction://hlinksldjump"/>
          </p:cNvPr>
          <p:cNvSpPr/>
          <p:nvPr userDrawn="1"/>
        </p:nvSpPr>
        <p:spPr>
          <a:xfrm>
            <a:off x="8850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hlinkClick r:id="rId4" action="ppaction://hlinksldjump"/>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66016" y="6038442"/>
            <a:ext cx="765633" cy="824878"/>
          </a:xfrm>
          <a:prstGeom prst="rect">
            <a:avLst/>
          </a:prstGeom>
          <a:effectLst>
            <a:outerShdw blurRad="50800" dist="38100" algn="l" rotWithShape="0">
              <a:prstClr val="black">
                <a:alpha val="40000"/>
              </a:prstClr>
            </a:outerShdw>
          </a:effectLst>
        </p:spPr>
      </p:pic>
      <p:sp>
        <p:nvSpPr>
          <p:cNvPr id="15" name="TextBox 14"/>
          <p:cNvSpPr txBox="1"/>
          <p:nvPr userDrawn="1"/>
        </p:nvSpPr>
        <p:spPr>
          <a:xfrm>
            <a:off x="749121" y="1598661"/>
            <a:ext cx="2182394" cy="397032"/>
          </a:xfrm>
          <a:prstGeom prst="rect">
            <a:avLst/>
          </a:prstGeom>
          <a:noFill/>
        </p:spPr>
        <p:txBody>
          <a:bodyPr wrap="square" rtlCol="0">
            <a:spAutoFit/>
          </a:bodyPr>
          <a:lstStyle/>
          <a:p>
            <a:pPr>
              <a:lnSpc>
                <a:spcPct val="90000"/>
              </a:lnSpc>
            </a:pPr>
            <a:r>
              <a:rPr lang="en-US" sz="1100" dirty="0">
                <a:solidFill>
                  <a:schemeClr val="bg1"/>
                </a:solidFill>
                <a:latin typeface="Arial" panose="020B0604020202020204" pitchFamily="34" charset="0"/>
                <a:cs typeface="Arial" panose="020B0604020202020204" pitchFamily="34" charset="0"/>
              </a:rPr>
              <a:t>Touch any label on the image</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to access detailed information</a:t>
            </a:r>
          </a:p>
        </p:txBody>
      </p:sp>
    </p:spTree>
    <p:extLst>
      <p:ext uri="{BB962C8B-B14F-4D97-AF65-F5344CB8AC3E}">
        <p14:creationId xmlns:p14="http://schemas.microsoft.com/office/powerpoint/2010/main" val="131340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A19E3-2B4D-4E8A-8929-FD37759036E5}"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525FD-96AB-4442-AB1B-38793E447312}"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0250" r="74655"/>
          <a:stretch/>
        </p:blipFill>
        <p:spPr>
          <a:xfrm>
            <a:off x="0" y="1387366"/>
            <a:ext cx="3090041" cy="5470634"/>
          </a:xfrm>
          <a:prstGeom prst="rect">
            <a:avLst/>
          </a:prstGeom>
        </p:spPr>
      </p:pic>
      <p:sp>
        <p:nvSpPr>
          <p:cNvPr id="6" name="TextBox 5"/>
          <p:cNvSpPr txBox="1"/>
          <p:nvPr userDrawn="1"/>
        </p:nvSpPr>
        <p:spPr>
          <a:xfrm>
            <a:off x="1" y="2175171"/>
            <a:ext cx="1038168" cy="246221"/>
          </a:xfrm>
          <a:prstGeom prst="rect">
            <a:avLst/>
          </a:prstGeom>
          <a:noFill/>
        </p:spPr>
        <p:txBody>
          <a:bodyPr wrap="square" rtlCol="0">
            <a:spAutoFit/>
          </a:bodyPr>
          <a:lstStyle/>
          <a:p>
            <a:pPr algn="ctr"/>
            <a:r>
              <a:rPr lang="en-US" sz="1000" b="1" dirty="0">
                <a:solidFill>
                  <a:srgbClr val="92C6E1"/>
                </a:solidFill>
                <a:latin typeface="Arial" panose="020B0604020202020204" pitchFamily="34" charset="0"/>
                <a:cs typeface="Arial" panose="020B0604020202020204" pitchFamily="34" charset="0"/>
              </a:rPr>
              <a:t>HOME</a:t>
            </a:r>
          </a:p>
        </p:txBody>
      </p:sp>
      <p:sp>
        <p:nvSpPr>
          <p:cNvPr id="7" name="TextBox 6"/>
          <p:cNvSpPr txBox="1">
            <a:spLocks/>
          </p:cNvSpPr>
          <p:nvPr userDrawn="1"/>
        </p:nvSpPr>
        <p:spPr>
          <a:xfrm>
            <a:off x="1089725" y="2175171"/>
            <a:ext cx="987048" cy="246221"/>
          </a:xfrm>
          <a:prstGeom prst="rect">
            <a:avLst/>
          </a:prstGeom>
          <a:noFill/>
        </p:spPr>
        <p:txBody>
          <a:bodyPr wrap="square" rtlCol="0">
            <a:spAutoFit/>
          </a:bodyPr>
          <a:lstStyle>
            <a:defPPr>
              <a:defRPr lang="en-US"/>
            </a:defPPr>
            <a:lvl1pPr algn="ctr">
              <a:defRPr sz="1000" b="1">
                <a:solidFill>
                  <a:srgbClr val="898989"/>
                </a:solidFill>
                <a:latin typeface="Arial" panose="020B0604020202020204" pitchFamily="34" charset="0"/>
                <a:cs typeface="Arial" panose="020B0604020202020204" pitchFamily="34" charset="0"/>
              </a:defRPr>
            </a:lvl1pPr>
          </a:lstStyle>
          <a:p>
            <a:pPr lvl="0"/>
            <a:r>
              <a:rPr lang="en-US" dirty="0"/>
              <a:t>PREVIOUS</a:t>
            </a:r>
          </a:p>
        </p:txBody>
      </p:sp>
      <p:sp>
        <p:nvSpPr>
          <p:cNvPr id="8" name="TextBox 7"/>
          <p:cNvSpPr txBox="1">
            <a:spLocks/>
          </p:cNvSpPr>
          <p:nvPr userDrawn="1"/>
        </p:nvSpPr>
        <p:spPr>
          <a:xfrm>
            <a:off x="2154496" y="2175171"/>
            <a:ext cx="697192" cy="246221"/>
          </a:xfrm>
          <a:prstGeom prst="rect">
            <a:avLst/>
          </a:prstGeom>
          <a:noFill/>
        </p:spPr>
        <p:txBody>
          <a:bodyPr wrap="square" rtlCol="0">
            <a:spAutoFit/>
          </a:bodyPr>
          <a:lstStyle>
            <a:defPPr>
              <a:defRPr lang="en-US"/>
            </a:defPPr>
            <a:lvl1pPr algn="ctr">
              <a:defRPr sz="1000" b="1">
                <a:solidFill>
                  <a:srgbClr val="B0B0B0"/>
                </a:solidFill>
                <a:latin typeface="Arial" panose="020B0604020202020204" pitchFamily="34" charset="0"/>
                <a:cs typeface="Arial" panose="020B0604020202020204" pitchFamily="34" charset="0"/>
              </a:defRPr>
            </a:lvl1pPr>
          </a:lstStyle>
          <a:p>
            <a:pPr lvl="0"/>
            <a:r>
              <a:rPr lang="en-US" dirty="0"/>
              <a:t>NEXT</a:t>
            </a:r>
          </a:p>
        </p:txBody>
      </p:sp>
      <p:pic>
        <p:nvPicPr>
          <p:cNvPr id="12" name="Picture 11">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6016" y="6038442"/>
            <a:ext cx="765633" cy="824878"/>
          </a:xfrm>
          <a:prstGeom prst="rect">
            <a:avLst/>
          </a:prstGeom>
          <a:effectLst>
            <a:outerShdw blurRad="50800" dist="38100" algn="l" rotWithShape="0">
              <a:prstClr val="black">
                <a:alpha val="40000"/>
              </a:prstClr>
            </a:outerShdw>
          </a:effectLst>
        </p:spPr>
      </p:pic>
      <p:sp>
        <p:nvSpPr>
          <p:cNvPr id="11" name="Rectangle 10">
            <a:hlinkClick r:id="rId5" action="ppaction://hlinksldjump"/>
          </p:cNvPr>
          <p:cNvSpPr/>
          <p:nvPr userDrawn="1"/>
        </p:nvSpPr>
        <p:spPr>
          <a:xfrm>
            <a:off x="8850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749121" y="1598661"/>
            <a:ext cx="2182394" cy="397032"/>
          </a:xfrm>
          <a:prstGeom prst="rect">
            <a:avLst/>
          </a:prstGeom>
          <a:noFill/>
        </p:spPr>
        <p:txBody>
          <a:bodyPr wrap="square" rtlCol="0">
            <a:spAutoFit/>
          </a:bodyPr>
          <a:lstStyle/>
          <a:p>
            <a:pPr>
              <a:lnSpc>
                <a:spcPct val="90000"/>
              </a:lnSpc>
            </a:pPr>
            <a:r>
              <a:rPr lang="en-US" sz="1100" dirty="0">
                <a:solidFill>
                  <a:schemeClr val="bg1"/>
                </a:solidFill>
                <a:latin typeface="Arial" panose="020B0604020202020204" pitchFamily="34" charset="0"/>
                <a:cs typeface="Arial" panose="020B0604020202020204" pitchFamily="34" charset="0"/>
              </a:rPr>
              <a:t>Touch any label on the image</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to access detailed information</a:t>
            </a:r>
          </a:p>
        </p:txBody>
      </p:sp>
    </p:spTree>
    <p:extLst>
      <p:ext uri="{BB962C8B-B14F-4D97-AF65-F5344CB8AC3E}">
        <p14:creationId xmlns:p14="http://schemas.microsoft.com/office/powerpoint/2010/main" val="42516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26" Type="http://schemas.openxmlformats.org/officeDocument/2006/relationships/slide" Target="../slides/slide11.xml"/><Relationship Id="rId3" Type="http://schemas.openxmlformats.org/officeDocument/2006/relationships/slideLayout" Target="../slideLayouts/slideLayout3.xml"/><Relationship Id="rId21" Type="http://schemas.openxmlformats.org/officeDocument/2006/relationships/slide" Target="../slides/slide44.xml"/><Relationship Id="rId34" Type="http://schemas.openxmlformats.org/officeDocument/2006/relationships/slide" Target="../slides/slide2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slide" Target="../slides/slide23.xml"/><Relationship Id="rId33" Type="http://schemas.openxmlformats.org/officeDocument/2006/relationships/slide" Target="../slides/slide3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 Target="../slides/slide14.xml"/><Relationship Id="rId29" Type="http://schemas.openxmlformats.org/officeDocument/2006/relationships/slide" Target="../slides/slide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 Target="../slides/slide20.xml"/><Relationship Id="rId32" Type="http://schemas.openxmlformats.org/officeDocument/2006/relationships/slide" Target="../slides/slide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 Target="../slides/slide41.xml"/><Relationship Id="rId28" Type="http://schemas.openxmlformats.org/officeDocument/2006/relationships/slide" Target="../slides/slide2.xml"/><Relationship Id="rId10" Type="http://schemas.openxmlformats.org/officeDocument/2006/relationships/slideLayout" Target="../slideLayouts/slideLayout10.xml"/><Relationship Id="rId19" Type="http://schemas.openxmlformats.org/officeDocument/2006/relationships/image" Target="../media/image2.png"/><Relationship Id="rId31" Type="http://schemas.openxmlformats.org/officeDocument/2006/relationships/slide" Target="../slides/slide1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 Target="../slides/slide38.xml"/><Relationship Id="rId27" Type="http://schemas.openxmlformats.org/officeDocument/2006/relationships/slide" Target="../slides/slide5.xml"/><Relationship Id="rId30" Type="http://schemas.openxmlformats.org/officeDocument/2006/relationships/slide" Target="../slides/slide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g"/><Relationship Id="rId26" Type="http://schemas.openxmlformats.org/officeDocument/2006/relationships/slide" Target="../slides/slide2.xml"/><Relationship Id="rId3" Type="http://schemas.openxmlformats.org/officeDocument/2006/relationships/slideLayout" Target="../slideLayouts/slideLayout19.xml"/><Relationship Id="rId21" Type="http://schemas.openxmlformats.org/officeDocument/2006/relationships/slide" Target="../slides/slide44.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5" Type="http://schemas.openxmlformats.org/officeDocument/2006/relationships/slide" Target="../slides/slide5.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 Target="../slides/slide14.xml"/><Relationship Id="rId29" Type="http://schemas.openxmlformats.org/officeDocument/2006/relationships/slide" Target="../slides/slide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 Target="../slides/slide11.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 Target="../slides/slide23.xml"/><Relationship Id="rId28" Type="http://schemas.openxmlformats.org/officeDocument/2006/relationships/slide" Target="../slides/slide26.xml"/><Relationship Id="rId10" Type="http://schemas.openxmlformats.org/officeDocument/2006/relationships/slideLayout" Target="../slideLayouts/slideLayout26.xml"/><Relationship Id="rId19"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 Target="../slides/slide38.xml"/><Relationship Id="rId27" Type="http://schemas.openxmlformats.org/officeDocument/2006/relationships/slide" Target="../slides/slide8.xml"/><Relationship Id="rId30" Type="http://schemas.openxmlformats.org/officeDocument/2006/relationships/slide" Target="../slides/slide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A19E3-2B4D-4E8A-8929-FD37759036E5}"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525FD-96AB-4442-AB1B-38793E447312}" type="slidenum">
              <a:rPr lang="en-US" smtClean="0"/>
              <a:t>‹#›</a:t>
            </a:fld>
            <a:endParaRPr lang="en-US"/>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525" y="0"/>
            <a:ext cx="12188950" cy="6857999"/>
          </a:xfrm>
          <a:prstGeom prst="rect">
            <a:avLst/>
          </a:prstGeom>
        </p:spPr>
      </p:pic>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21938" y="376589"/>
            <a:ext cx="2325006" cy="941832"/>
          </a:xfrm>
          <a:prstGeom prst="rect">
            <a:avLst/>
          </a:prstGeom>
          <a:effectLst>
            <a:outerShdw blurRad="127000" sx="102000" sy="102000" algn="ctr" rotWithShape="0">
              <a:prstClr val="black">
                <a:alpha val="48000"/>
              </a:prstClr>
            </a:outerShdw>
          </a:effectLst>
        </p:spPr>
      </p:pic>
      <p:sp>
        <p:nvSpPr>
          <p:cNvPr id="13" name="TextBox 12"/>
          <p:cNvSpPr txBox="1"/>
          <p:nvPr userDrawn="1"/>
        </p:nvSpPr>
        <p:spPr>
          <a:xfrm>
            <a:off x="6368579" y="724902"/>
            <a:ext cx="1766856" cy="276999"/>
          </a:xfrm>
          <a:prstGeom prst="rect">
            <a:avLst/>
          </a:prstGeom>
          <a:noFill/>
        </p:spPr>
        <p:txBody>
          <a:bodyPr wrap="square" rtlCol="0">
            <a:spAutoFit/>
          </a:bodyPr>
          <a:lstStyle/>
          <a:p>
            <a:pPr algn="ctr"/>
            <a:r>
              <a:rPr lang="en-US" sz="1200" b="1" dirty="0">
                <a:solidFill>
                  <a:srgbClr val="232524">
                    <a:alpha val="50000"/>
                  </a:srgbClr>
                </a:solidFill>
                <a:latin typeface="Arial" panose="020B0604020202020204" pitchFamily="34" charset="0"/>
                <a:cs typeface="Arial" panose="020B0604020202020204" pitchFamily="34" charset="0"/>
              </a:rPr>
              <a:t>TRABECULAR BONE</a:t>
            </a:r>
          </a:p>
        </p:txBody>
      </p:sp>
      <p:sp>
        <p:nvSpPr>
          <p:cNvPr id="14" name="TextBox 13"/>
          <p:cNvSpPr txBox="1"/>
          <p:nvPr userDrawn="1"/>
        </p:nvSpPr>
        <p:spPr>
          <a:xfrm>
            <a:off x="9831731" y="705757"/>
            <a:ext cx="1766856" cy="276999"/>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r>
              <a:rPr lang="en-US" dirty="0"/>
              <a:t>CORTICAL BONE</a:t>
            </a:r>
          </a:p>
        </p:txBody>
      </p:sp>
      <p:sp>
        <p:nvSpPr>
          <p:cNvPr id="15" name="TextBox 14"/>
          <p:cNvSpPr txBox="1"/>
          <p:nvPr userDrawn="1"/>
        </p:nvSpPr>
        <p:spPr>
          <a:xfrm>
            <a:off x="8436250" y="1332061"/>
            <a:ext cx="1521900" cy="276999"/>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r>
              <a:rPr lang="en-US" dirty="0"/>
              <a:t>Mesenchymal cell</a:t>
            </a:r>
          </a:p>
        </p:txBody>
      </p:sp>
      <p:sp>
        <p:nvSpPr>
          <p:cNvPr id="16" name="TextBox 15">
            <a:hlinkClick r:id="rId20" action="ppaction://hlinksldjump"/>
          </p:cNvPr>
          <p:cNvSpPr txBox="1"/>
          <p:nvPr userDrawn="1"/>
        </p:nvSpPr>
        <p:spPr>
          <a:xfrm>
            <a:off x="9794138" y="1999059"/>
            <a:ext cx="90876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Estrogen</a:t>
            </a:r>
          </a:p>
        </p:txBody>
      </p:sp>
      <p:sp>
        <p:nvSpPr>
          <p:cNvPr id="17" name="TextBox 16">
            <a:hlinkClick r:id="rId21" action="ppaction://hlinksldjump"/>
          </p:cNvPr>
          <p:cNvSpPr txBox="1"/>
          <p:nvPr userDrawn="1"/>
        </p:nvSpPr>
        <p:spPr>
          <a:xfrm>
            <a:off x="10064576" y="5731415"/>
            <a:ext cx="1100964" cy="276999"/>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Osteocalcin</a:t>
            </a:r>
            <a:endParaRPr lang="en-US" sz="1200" b="1" dirty="0">
              <a:latin typeface="Arial" panose="020B0604020202020204" pitchFamily="34" charset="0"/>
              <a:cs typeface="Arial" panose="020B0604020202020204" pitchFamily="34" charset="0"/>
            </a:endParaRPr>
          </a:p>
        </p:txBody>
      </p:sp>
      <p:sp>
        <p:nvSpPr>
          <p:cNvPr id="18" name="TextBox 17">
            <a:hlinkClick r:id="rId22" action="ppaction://hlinksldjump"/>
          </p:cNvPr>
          <p:cNvSpPr txBox="1"/>
          <p:nvPr userDrawn="1"/>
        </p:nvSpPr>
        <p:spPr>
          <a:xfrm>
            <a:off x="9132203" y="2600243"/>
            <a:ext cx="567726" cy="276999"/>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Wnt</a:t>
            </a:r>
            <a:endParaRPr lang="en-US" sz="1200" b="1" dirty="0">
              <a:latin typeface="Arial" panose="020B0604020202020204" pitchFamily="34" charset="0"/>
              <a:cs typeface="Arial" panose="020B0604020202020204" pitchFamily="34" charset="0"/>
            </a:endParaRPr>
          </a:p>
        </p:txBody>
      </p:sp>
      <p:sp>
        <p:nvSpPr>
          <p:cNvPr id="19" name="TextBox 18">
            <a:hlinkClick r:id="rId23" action="ppaction://hlinksldjump"/>
          </p:cNvPr>
          <p:cNvSpPr txBox="1"/>
          <p:nvPr userDrawn="1"/>
        </p:nvSpPr>
        <p:spPr>
          <a:xfrm>
            <a:off x="9522372" y="3296281"/>
            <a:ext cx="931908" cy="276999"/>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Sclerostin</a:t>
            </a:r>
            <a:endParaRPr lang="en-US" sz="1200" b="1" dirty="0">
              <a:latin typeface="Arial" panose="020B0604020202020204" pitchFamily="34" charset="0"/>
              <a:cs typeface="Arial" panose="020B0604020202020204" pitchFamily="34" charset="0"/>
            </a:endParaRPr>
          </a:p>
        </p:txBody>
      </p:sp>
      <p:sp>
        <p:nvSpPr>
          <p:cNvPr id="20" name="TextBox 19"/>
          <p:cNvSpPr txBox="1"/>
          <p:nvPr userDrawn="1"/>
        </p:nvSpPr>
        <p:spPr>
          <a:xfrm>
            <a:off x="7527225" y="2451122"/>
            <a:ext cx="980778" cy="424732"/>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pPr algn="l">
              <a:lnSpc>
                <a:spcPct val="90000"/>
              </a:lnSpc>
            </a:pPr>
            <a:r>
              <a:rPr lang="en-US" dirty="0"/>
              <a:t>Osteoblast precursor</a:t>
            </a:r>
          </a:p>
        </p:txBody>
      </p:sp>
      <p:sp>
        <p:nvSpPr>
          <p:cNvPr id="21" name="TextBox 20">
            <a:hlinkClick r:id="rId24" action="ppaction://hlinksldjump"/>
          </p:cNvPr>
          <p:cNvSpPr txBox="1"/>
          <p:nvPr userDrawn="1"/>
        </p:nvSpPr>
        <p:spPr>
          <a:xfrm>
            <a:off x="6707214" y="3297544"/>
            <a:ext cx="63883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OPG</a:t>
            </a:r>
          </a:p>
        </p:txBody>
      </p:sp>
      <p:sp>
        <p:nvSpPr>
          <p:cNvPr id="22" name="TextBox 21">
            <a:hlinkClick r:id="rId25" action="ppaction://hlinksldjump"/>
          </p:cNvPr>
          <p:cNvSpPr txBox="1"/>
          <p:nvPr userDrawn="1"/>
        </p:nvSpPr>
        <p:spPr>
          <a:xfrm>
            <a:off x="6021316" y="3729100"/>
            <a:ext cx="63883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RANK</a:t>
            </a:r>
          </a:p>
        </p:txBody>
      </p:sp>
      <p:sp>
        <p:nvSpPr>
          <p:cNvPr id="23" name="TextBox 22">
            <a:hlinkClick r:id="rId25" action="ppaction://hlinksldjump"/>
          </p:cNvPr>
          <p:cNvSpPr txBox="1"/>
          <p:nvPr userDrawn="1"/>
        </p:nvSpPr>
        <p:spPr>
          <a:xfrm>
            <a:off x="6608900" y="1931711"/>
            <a:ext cx="741189"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RANKL</a:t>
            </a:r>
          </a:p>
        </p:txBody>
      </p:sp>
      <p:sp>
        <p:nvSpPr>
          <p:cNvPr id="24" name="TextBox 23"/>
          <p:cNvSpPr txBox="1"/>
          <p:nvPr userDrawn="1"/>
        </p:nvSpPr>
        <p:spPr>
          <a:xfrm>
            <a:off x="4855155" y="2332383"/>
            <a:ext cx="964423" cy="424732"/>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pPr algn="l">
              <a:lnSpc>
                <a:spcPct val="90000"/>
              </a:lnSpc>
            </a:pPr>
            <a:r>
              <a:rPr lang="en-US" dirty="0"/>
              <a:t>Osteoclast precursor</a:t>
            </a:r>
          </a:p>
        </p:txBody>
      </p:sp>
      <p:sp>
        <p:nvSpPr>
          <p:cNvPr id="25" name="TextBox 24">
            <a:hlinkClick r:id="rId26" action="ppaction://hlinksldjump"/>
          </p:cNvPr>
          <p:cNvSpPr txBox="1"/>
          <p:nvPr userDrawn="1"/>
        </p:nvSpPr>
        <p:spPr>
          <a:xfrm>
            <a:off x="3619026" y="3194257"/>
            <a:ext cx="78429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FGF-23</a:t>
            </a:r>
          </a:p>
        </p:txBody>
      </p:sp>
      <p:sp>
        <p:nvSpPr>
          <p:cNvPr id="26" name="TextBox 25">
            <a:hlinkClick r:id="rId27" action="ppaction://hlinksldjump"/>
          </p:cNvPr>
          <p:cNvSpPr txBox="1"/>
          <p:nvPr userDrawn="1"/>
        </p:nvSpPr>
        <p:spPr>
          <a:xfrm>
            <a:off x="3273524" y="1959443"/>
            <a:ext cx="935138"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Vitamin D</a:t>
            </a:r>
          </a:p>
        </p:txBody>
      </p:sp>
      <p:sp>
        <p:nvSpPr>
          <p:cNvPr id="27" name="TextBox 26">
            <a:hlinkClick r:id="rId28" action="ppaction://hlinksldjump"/>
          </p:cNvPr>
          <p:cNvSpPr txBox="1"/>
          <p:nvPr userDrawn="1"/>
        </p:nvSpPr>
        <p:spPr>
          <a:xfrm>
            <a:off x="3274656" y="1534141"/>
            <a:ext cx="635088"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PTH</a:t>
            </a:r>
          </a:p>
        </p:txBody>
      </p:sp>
      <p:sp>
        <p:nvSpPr>
          <p:cNvPr id="28" name="TextBox 27"/>
          <p:cNvSpPr txBox="1"/>
          <p:nvPr userDrawn="1"/>
        </p:nvSpPr>
        <p:spPr>
          <a:xfrm>
            <a:off x="5003527" y="1402146"/>
            <a:ext cx="973366" cy="276999"/>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r>
              <a:rPr lang="en-US" dirty="0"/>
              <a:t>Monocyte</a:t>
            </a:r>
          </a:p>
        </p:txBody>
      </p:sp>
      <p:sp>
        <p:nvSpPr>
          <p:cNvPr id="29" name="TextBox 28">
            <a:hlinkClick r:id="rId29" action="ppaction://hlinksldjump"/>
          </p:cNvPr>
          <p:cNvSpPr txBox="1"/>
          <p:nvPr userDrawn="1"/>
        </p:nvSpPr>
        <p:spPr>
          <a:xfrm>
            <a:off x="3610428" y="838997"/>
            <a:ext cx="97336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Phosphate</a:t>
            </a:r>
          </a:p>
        </p:txBody>
      </p:sp>
      <p:sp>
        <p:nvSpPr>
          <p:cNvPr id="30" name="TextBox 29">
            <a:hlinkClick r:id="rId27" action="ppaction://hlinksldjump"/>
          </p:cNvPr>
          <p:cNvSpPr txBox="1"/>
          <p:nvPr userDrawn="1"/>
        </p:nvSpPr>
        <p:spPr>
          <a:xfrm>
            <a:off x="3018928" y="453525"/>
            <a:ext cx="97336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Calcium</a:t>
            </a:r>
          </a:p>
        </p:txBody>
      </p:sp>
      <p:sp>
        <p:nvSpPr>
          <p:cNvPr id="31" name="TextBox 30"/>
          <p:cNvSpPr txBox="1"/>
          <p:nvPr userDrawn="1"/>
        </p:nvSpPr>
        <p:spPr>
          <a:xfrm>
            <a:off x="3976834" y="4542958"/>
            <a:ext cx="1352070" cy="276999"/>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r>
              <a:rPr lang="en-US" dirty="0"/>
              <a:t>Bone lining cell</a:t>
            </a:r>
          </a:p>
        </p:txBody>
      </p:sp>
      <p:sp>
        <p:nvSpPr>
          <p:cNvPr id="32" name="TextBox 31">
            <a:hlinkClick r:id="rId30" action="ppaction://hlinksldjump"/>
          </p:cNvPr>
          <p:cNvSpPr txBox="1"/>
          <p:nvPr userDrawn="1"/>
        </p:nvSpPr>
        <p:spPr>
          <a:xfrm>
            <a:off x="6290752" y="4488371"/>
            <a:ext cx="1005398"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Osteoclast</a:t>
            </a:r>
          </a:p>
        </p:txBody>
      </p:sp>
      <p:sp>
        <p:nvSpPr>
          <p:cNvPr id="33" name="TextBox 32"/>
          <p:cNvSpPr txBox="1"/>
          <p:nvPr userDrawn="1"/>
        </p:nvSpPr>
        <p:spPr>
          <a:xfrm>
            <a:off x="6849515" y="5053606"/>
            <a:ext cx="1124953" cy="424732"/>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pPr>
              <a:lnSpc>
                <a:spcPct val="90000"/>
              </a:lnSpc>
            </a:pPr>
            <a:r>
              <a:rPr lang="en-US" dirty="0"/>
              <a:t>Resorption</a:t>
            </a:r>
            <a:br>
              <a:rPr lang="en-US" dirty="0"/>
            </a:br>
            <a:r>
              <a:rPr lang="en-US" dirty="0"/>
              <a:t>pit</a:t>
            </a:r>
          </a:p>
        </p:txBody>
      </p:sp>
      <p:sp>
        <p:nvSpPr>
          <p:cNvPr id="34" name="TextBox 33">
            <a:hlinkClick r:id="rId31" action="ppaction://hlinksldjump"/>
          </p:cNvPr>
          <p:cNvSpPr txBox="1"/>
          <p:nvPr userDrawn="1"/>
        </p:nvSpPr>
        <p:spPr>
          <a:xfrm>
            <a:off x="8175366" y="4815547"/>
            <a:ext cx="992311"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Osteoblast</a:t>
            </a:r>
          </a:p>
        </p:txBody>
      </p:sp>
      <p:sp>
        <p:nvSpPr>
          <p:cNvPr id="35" name="TextBox 34"/>
          <p:cNvSpPr txBox="1"/>
          <p:nvPr userDrawn="1"/>
        </p:nvSpPr>
        <p:spPr>
          <a:xfrm>
            <a:off x="9499442" y="5086805"/>
            <a:ext cx="992311" cy="276999"/>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r>
              <a:rPr lang="en-US" dirty="0"/>
              <a:t>Osteoid</a:t>
            </a:r>
          </a:p>
        </p:txBody>
      </p:sp>
      <p:sp>
        <p:nvSpPr>
          <p:cNvPr id="36" name="TextBox 35"/>
          <p:cNvSpPr txBox="1"/>
          <p:nvPr userDrawn="1"/>
        </p:nvSpPr>
        <p:spPr>
          <a:xfrm>
            <a:off x="9334389" y="6314820"/>
            <a:ext cx="992311" cy="276999"/>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r>
              <a:rPr lang="en-US" dirty="0"/>
              <a:t>Collagen</a:t>
            </a:r>
          </a:p>
        </p:txBody>
      </p:sp>
      <p:sp>
        <p:nvSpPr>
          <p:cNvPr id="37" name="TextBox 36">
            <a:hlinkClick r:id="rId32" action="ppaction://hlinksldjump"/>
          </p:cNvPr>
          <p:cNvSpPr txBox="1"/>
          <p:nvPr userDrawn="1"/>
        </p:nvSpPr>
        <p:spPr>
          <a:xfrm>
            <a:off x="3984919" y="5913904"/>
            <a:ext cx="794471" cy="424732"/>
          </a:xfrm>
          <a:prstGeom prst="rect">
            <a:avLst/>
          </a:prstGeom>
          <a:noFill/>
        </p:spPr>
        <p:txBody>
          <a:bodyPr wrap="square" rtlCol="0">
            <a:spAutoFit/>
          </a:bodyPr>
          <a:lstStyle/>
          <a:p>
            <a:pPr>
              <a:lnSpc>
                <a:spcPct val="90000"/>
              </a:lnSpc>
            </a:pPr>
            <a:r>
              <a:rPr lang="en-US" sz="1200" b="1" dirty="0">
                <a:latin typeface="Arial" panose="020B0604020202020204" pitchFamily="34" charset="0"/>
                <a:cs typeface="Arial" panose="020B0604020202020204" pitchFamily="34" charset="0"/>
              </a:rPr>
              <a:t>Bone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matrix</a:t>
            </a:r>
          </a:p>
        </p:txBody>
      </p:sp>
      <p:sp>
        <p:nvSpPr>
          <p:cNvPr id="38" name="TextBox 37"/>
          <p:cNvSpPr txBox="1"/>
          <p:nvPr userDrawn="1"/>
        </p:nvSpPr>
        <p:spPr>
          <a:xfrm>
            <a:off x="10833020" y="4460975"/>
            <a:ext cx="1335591" cy="276999"/>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r>
              <a:rPr lang="en-US" dirty="0"/>
              <a:t>Bone lining cell</a:t>
            </a:r>
          </a:p>
        </p:txBody>
      </p:sp>
      <p:sp>
        <p:nvSpPr>
          <p:cNvPr id="39" name="TextBox 38">
            <a:hlinkClick r:id="rId33" action="ppaction://hlinksldjump"/>
          </p:cNvPr>
          <p:cNvSpPr txBox="1"/>
          <p:nvPr userDrawn="1"/>
        </p:nvSpPr>
        <p:spPr>
          <a:xfrm>
            <a:off x="6859118" y="6028990"/>
            <a:ext cx="111962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Osteocyte</a:t>
            </a:r>
          </a:p>
        </p:txBody>
      </p:sp>
      <p:sp>
        <p:nvSpPr>
          <p:cNvPr id="40" name="TextBox 39">
            <a:hlinkClick r:id="rId34" action="ppaction://hlinksldjump"/>
          </p:cNvPr>
          <p:cNvSpPr txBox="1"/>
          <p:nvPr userDrawn="1"/>
        </p:nvSpPr>
        <p:spPr>
          <a:xfrm>
            <a:off x="5740112" y="5677421"/>
            <a:ext cx="634064" cy="274714"/>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Cat K</a:t>
            </a:r>
          </a:p>
        </p:txBody>
      </p:sp>
    </p:spTree>
    <p:extLst>
      <p:ext uri="{BB962C8B-B14F-4D97-AF65-F5344CB8AC3E}">
        <p14:creationId xmlns:p14="http://schemas.microsoft.com/office/powerpoint/2010/main" val="299680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4" r:id="rId8"/>
    <p:sldLayoutId id="2147483660" r:id="rId9"/>
    <p:sldLayoutId id="2147483661" r:id="rId10"/>
    <p:sldLayoutId id="2147483663" r:id="rId11"/>
    <p:sldLayoutId id="2147483662"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A19E3-2B4D-4E8A-8929-FD37759036E5}"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525FD-96AB-4442-AB1B-38793E447312}" type="slidenum">
              <a:rPr lang="en-US" smtClean="0"/>
              <a:t>‹#›</a:t>
            </a:fld>
            <a:endParaRPr lang="en-US"/>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525" y="0"/>
            <a:ext cx="12188950" cy="6857999"/>
          </a:xfrm>
          <a:prstGeom prst="rect">
            <a:avLst/>
          </a:prstGeom>
        </p:spPr>
      </p:pic>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21938" y="376589"/>
            <a:ext cx="2325006" cy="941832"/>
          </a:xfrm>
          <a:prstGeom prst="rect">
            <a:avLst/>
          </a:prstGeom>
          <a:effectLst>
            <a:outerShdw blurRad="127000" sx="102000" sy="102000" algn="ctr" rotWithShape="0">
              <a:prstClr val="black">
                <a:alpha val="48000"/>
              </a:prstClr>
            </a:outerShdw>
          </a:effectLst>
        </p:spPr>
      </p:pic>
      <p:sp>
        <p:nvSpPr>
          <p:cNvPr id="13" name="TextBox 12"/>
          <p:cNvSpPr txBox="1"/>
          <p:nvPr userDrawn="1"/>
        </p:nvSpPr>
        <p:spPr>
          <a:xfrm>
            <a:off x="6368579" y="724902"/>
            <a:ext cx="1766856" cy="276999"/>
          </a:xfrm>
          <a:prstGeom prst="rect">
            <a:avLst/>
          </a:prstGeom>
          <a:noFill/>
        </p:spPr>
        <p:txBody>
          <a:bodyPr wrap="square" rtlCol="0">
            <a:spAutoFit/>
          </a:bodyPr>
          <a:lstStyle/>
          <a:p>
            <a:pPr algn="ctr"/>
            <a:r>
              <a:rPr lang="en-US" sz="1200" b="1" dirty="0">
                <a:solidFill>
                  <a:srgbClr val="232524">
                    <a:alpha val="50000"/>
                  </a:srgbClr>
                </a:solidFill>
                <a:latin typeface="Arial" panose="020B0604020202020204" pitchFamily="34" charset="0"/>
                <a:cs typeface="Arial" panose="020B0604020202020204" pitchFamily="34" charset="0"/>
              </a:rPr>
              <a:t>TRABECULAR BONE</a:t>
            </a:r>
          </a:p>
        </p:txBody>
      </p:sp>
      <p:sp>
        <p:nvSpPr>
          <p:cNvPr id="14" name="TextBox 13"/>
          <p:cNvSpPr txBox="1"/>
          <p:nvPr userDrawn="1"/>
        </p:nvSpPr>
        <p:spPr>
          <a:xfrm>
            <a:off x="9831731" y="705757"/>
            <a:ext cx="1766856" cy="276999"/>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r>
              <a:rPr lang="en-US" dirty="0"/>
              <a:t>CORTICAL BONE</a:t>
            </a:r>
          </a:p>
        </p:txBody>
      </p:sp>
      <p:sp>
        <p:nvSpPr>
          <p:cNvPr id="15" name="TextBox 14"/>
          <p:cNvSpPr txBox="1"/>
          <p:nvPr userDrawn="1"/>
        </p:nvSpPr>
        <p:spPr>
          <a:xfrm>
            <a:off x="8436250" y="1332061"/>
            <a:ext cx="1521900" cy="276999"/>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r>
              <a:rPr lang="en-US" dirty="0"/>
              <a:t>Mesenchymal cell</a:t>
            </a:r>
          </a:p>
        </p:txBody>
      </p:sp>
      <p:sp>
        <p:nvSpPr>
          <p:cNvPr id="16" name="TextBox 15">
            <a:hlinkClick r:id="rId20" action="ppaction://hlinksldjump"/>
          </p:cNvPr>
          <p:cNvSpPr txBox="1"/>
          <p:nvPr userDrawn="1"/>
        </p:nvSpPr>
        <p:spPr>
          <a:xfrm>
            <a:off x="9794138" y="1999059"/>
            <a:ext cx="90876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Estrogen</a:t>
            </a:r>
          </a:p>
        </p:txBody>
      </p:sp>
      <p:sp>
        <p:nvSpPr>
          <p:cNvPr id="17" name="TextBox 16">
            <a:hlinkClick r:id="rId21" action="ppaction://hlinksldjump"/>
          </p:cNvPr>
          <p:cNvSpPr txBox="1"/>
          <p:nvPr userDrawn="1"/>
        </p:nvSpPr>
        <p:spPr>
          <a:xfrm>
            <a:off x="10064576" y="5731415"/>
            <a:ext cx="1100964" cy="276999"/>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Osteocalcin</a:t>
            </a:r>
            <a:endParaRPr lang="en-US" sz="1200" b="1" dirty="0">
              <a:latin typeface="Arial" panose="020B0604020202020204" pitchFamily="34" charset="0"/>
              <a:cs typeface="Arial" panose="020B0604020202020204" pitchFamily="34" charset="0"/>
            </a:endParaRPr>
          </a:p>
        </p:txBody>
      </p:sp>
      <p:sp>
        <p:nvSpPr>
          <p:cNvPr id="18" name="TextBox 17">
            <a:hlinkClick r:id="rId22" action="ppaction://hlinksldjump"/>
          </p:cNvPr>
          <p:cNvSpPr txBox="1"/>
          <p:nvPr userDrawn="1"/>
        </p:nvSpPr>
        <p:spPr>
          <a:xfrm>
            <a:off x="9132203" y="2600243"/>
            <a:ext cx="567726" cy="276999"/>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Wnt</a:t>
            </a:r>
            <a:endParaRPr lang="en-US" sz="1200" b="1" dirty="0">
              <a:latin typeface="Arial" panose="020B0604020202020204" pitchFamily="34" charset="0"/>
              <a:cs typeface="Arial" panose="020B0604020202020204" pitchFamily="34" charset="0"/>
            </a:endParaRPr>
          </a:p>
        </p:txBody>
      </p:sp>
      <p:sp>
        <p:nvSpPr>
          <p:cNvPr id="22" name="TextBox 21">
            <a:hlinkClick r:id="rId23" action="ppaction://hlinksldjump"/>
          </p:cNvPr>
          <p:cNvSpPr txBox="1"/>
          <p:nvPr userDrawn="1"/>
        </p:nvSpPr>
        <p:spPr>
          <a:xfrm>
            <a:off x="6021316" y="3729100"/>
            <a:ext cx="63883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RANK</a:t>
            </a:r>
          </a:p>
        </p:txBody>
      </p:sp>
      <p:sp>
        <p:nvSpPr>
          <p:cNvPr id="23" name="TextBox 22">
            <a:hlinkClick r:id="rId23" action="ppaction://hlinksldjump"/>
          </p:cNvPr>
          <p:cNvSpPr txBox="1"/>
          <p:nvPr userDrawn="1"/>
        </p:nvSpPr>
        <p:spPr>
          <a:xfrm>
            <a:off x="6608900" y="1931711"/>
            <a:ext cx="741189"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RANKL</a:t>
            </a:r>
          </a:p>
        </p:txBody>
      </p:sp>
      <p:sp>
        <p:nvSpPr>
          <p:cNvPr id="24" name="TextBox 23"/>
          <p:cNvSpPr txBox="1"/>
          <p:nvPr userDrawn="1"/>
        </p:nvSpPr>
        <p:spPr>
          <a:xfrm>
            <a:off x="4855155" y="2332383"/>
            <a:ext cx="964423" cy="424732"/>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pPr algn="l">
              <a:lnSpc>
                <a:spcPct val="90000"/>
              </a:lnSpc>
            </a:pPr>
            <a:r>
              <a:rPr lang="en-US" dirty="0"/>
              <a:t>Osteoclast precursor</a:t>
            </a:r>
          </a:p>
        </p:txBody>
      </p:sp>
      <p:sp>
        <p:nvSpPr>
          <p:cNvPr id="25" name="TextBox 24">
            <a:hlinkClick r:id="rId24" action="ppaction://hlinksldjump"/>
          </p:cNvPr>
          <p:cNvSpPr txBox="1"/>
          <p:nvPr userDrawn="1"/>
        </p:nvSpPr>
        <p:spPr>
          <a:xfrm>
            <a:off x="3619026" y="3194257"/>
            <a:ext cx="78429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FGF-23</a:t>
            </a:r>
          </a:p>
        </p:txBody>
      </p:sp>
      <p:sp>
        <p:nvSpPr>
          <p:cNvPr id="26" name="TextBox 25">
            <a:hlinkClick r:id="rId25" action="ppaction://hlinksldjump"/>
          </p:cNvPr>
          <p:cNvSpPr txBox="1"/>
          <p:nvPr userDrawn="1"/>
        </p:nvSpPr>
        <p:spPr>
          <a:xfrm>
            <a:off x="3273524" y="1959443"/>
            <a:ext cx="935138"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Vitamin D</a:t>
            </a:r>
          </a:p>
        </p:txBody>
      </p:sp>
      <p:sp>
        <p:nvSpPr>
          <p:cNvPr id="27" name="TextBox 26">
            <a:hlinkClick r:id="rId26" action="ppaction://hlinksldjump"/>
          </p:cNvPr>
          <p:cNvSpPr txBox="1"/>
          <p:nvPr userDrawn="1"/>
        </p:nvSpPr>
        <p:spPr>
          <a:xfrm>
            <a:off x="3274656" y="1534141"/>
            <a:ext cx="635088"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PTH</a:t>
            </a:r>
          </a:p>
        </p:txBody>
      </p:sp>
      <p:sp>
        <p:nvSpPr>
          <p:cNvPr id="28" name="TextBox 27"/>
          <p:cNvSpPr txBox="1"/>
          <p:nvPr userDrawn="1"/>
        </p:nvSpPr>
        <p:spPr>
          <a:xfrm>
            <a:off x="5003527" y="1402146"/>
            <a:ext cx="973366" cy="276999"/>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r>
              <a:rPr lang="en-US" dirty="0"/>
              <a:t>Monocyte</a:t>
            </a:r>
          </a:p>
        </p:txBody>
      </p:sp>
      <p:sp>
        <p:nvSpPr>
          <p:cNvPr id="29" name="TextBox 28">
            <a:hlinkClick r:id="rId27" action="ppaction://hlinksldjump"/>
          </p:cNvPr>
          <p:cNvSpPr txBox="1"/>
          <p:nvPr userDrawn="1"/>
        </p:nvSpPr>
        <p:spPr>
          <a:xfrm>
            <a:off x="3610428" y="838997"/>
            <a:ext cx="97336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Phosphate</a:t>
            </a:r>
          </a:p>
        </p:txBody>
      </p:sp>
      <p:sp>
        <p:nvSpPr>
          <p:cNvPr id="30" name="TextBox 29">
            <a:hlinkClick r:id="rId25" action="ppaction://hlinksldjump"/>
          </p:cNvPr>
          <p:cNvSpPr txBox="1"/>
          <p:nvPr userDrawn="1"/>
        </p:nvSpPr>
        <p:spPr>
          <a:xfrm>
            <a:off x="3018928" y="453525"/>
            <a:ext cx="97336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Calcium</a:t>
            </a:r>
          </a:p>
        </p:txBody>
      </p:sp>
      <p:sp>
        <p:nvSpPr>
          <p:cNvPr id="31" name="TextBox 30"/>
          <p:cNvSpPr txBox="1"/>
          <p:nvPr userDrawn="1"/>
        </p:nvSpPr>
        <p:spPr>
          <a:xfrm>
            <a:off x="3976834" y="4542958"/>
            <a:ext cx="1352070" cy="276999"/>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r>
              <a:rPr lang="en-US" dirty="0"/>
              <a:t>Bone lining cell</a:t>
            </a:r>
          </a:p>
        </p:txBody>
      </p:sp>
      <p:sp>
        <p:nvSpPr>
          <p:cNvPr id="32" name="TextBox 31">
            <a:hlinkClick r:id="rId28" action="ppaction://hlinksldjump"/>
          </p:cNvPr>
          <p:cNvSpPr txBox="1"/>
          <p:nvPr userDrawn="1"/>
        </p:nvSpPr>
        <p:spPr>
          <a:xfrm>
            <a:off x="6290752" y="4488371"/>
            <a:ext cx="1005398"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Osteoclast</a:t>
            </a:r>
          </a:p>
        </p:txBody>
      </p:sp>
      <p:sp>
        <p:nvSpPr>
          <p:cNvPr id="33" name="TextBox 32"/>
          <p:cNvSpPr txBox="1"/>
          <p:nvPr userDrawn="1"/>
        </p:nvSpPr>
        <p:spPr>
          <a:xfrm>
            <a:off x="6849515" y="5053606"/>
            <a:ext cx="1124953" cy="424732"/>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pPr>
              <a:lnSpc>
                <a:spcPct val="90000"/>
              </a:lnSpc>
            </a:pPr>
            <a:r>
              <a:rPr lang="en-US" dirty="0"/>
              <a:t>Resorption</a:t>
            </a:r>
            <a:br>
              <a:rPr lang="en-US" dirty="0"/>
            </a:br>
            <a:r>
              <a:rPr lang="en-US" dirty="0"/>
              <a:t>pit</a:t>
            </a:r>
          </a:p>
        </p:txBody>
      </p:sp>
      <p:sp>
        <p:nvSpPr>
          <p:cNvPr id="35" name="TextBox 34"/>
          <p:cNvSpPr txBox="1"/>
          <p:nvPr userDrawn="1"/>
        </p:nvSpPr>
        <p:spPr>
          <a:xfrm>
            <a:off x="9499442" y="5086805"/>
            <a:ext cx="992311" cy="276999"/>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r>
              <a:rPr lang="en-US" dirty="0"/>
              <a:t>Osteoid</a:t>
            </a:r>
          </a:p>
        </p:txBody>
      </p:sp>
      <p:sp>
        <p:nvSpPr>
          <p:cNvPr id="36" name="TextBox 35"/>
          <p:cNvSpPr txBox="1"/>
          <p:nvPr userDrawn="1"/>
        </p:nvSpPr>
        <p:spPr>
          <a:xfrm>
            <a:off x="9334389" y="6314820"/>
            <a:ext cx="992311" cy="276999"/>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r>
              <a:rPr lang="en-US" dirty="0"/>
              <a:t>Collagen</a:t>
            </a:r>
          </a:p>
        </p:txBody>
      </p:sp>
      <p:sp>
        <p:nvSpPr>
          <p:cNvPr id="37" name="TextBox 36">
            <a:hlinkClick r:id="rId29" action="ppaction://hlinksldjump"/>
          </p:cNvPr>
          <p:cNvSpPr txBox="1"/>
          <p:nvPr userDrawn="1"/>
        </p:nvSpPr>
        <p:spPr>
          <a:xfrm>
            <a:off x="3984919" y="5913904"/>
            <a:ext cx="794471" cy="424732"/>
          </a:xfrm>
          <a:prstGeom prst="rect">
            <a:avLst/>
          </a:prstGeom>
          <a:noFill/>
        </p:spPr>
        <p:txBody>
          <a:bodyPr wrap="square" rtlCol="0">
            <a:spAutoFit/>
          </a:bodyPr>
          <a:lstStyle/>
          <a:p>
            <a:pPr>
              <a:lnSpc>
                <a:spcPct val="90000"/>
              </a:lnSpc>
            </a:pPr>
            <a:r>
              <a:rPr lang="en-US" sz="1200" b="1" dirty="0">
                <a:latin typeface="Arial" panose="020B0604020202020204" pitchFamily="34" charset="0"/>
                <a:cs typeface="Arial" panose="020B0604020202020204" pitchFamily="34" charset="0"/>
              </a:rPr>
              <a:t>Bone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matrix</a:t>
            </a:r>
          </a:p>
        </p:txBody>
      </p:sp>
      <p:sp>
        <p:nvSpPr>
          <p:cNvPr id="38" name="TextBox 37"/>
          <p:cNvSpPr txBox="1"/>
          <p:nvPr userDrawn="1"/>
        </p:nvSpPr>
        <p:spPr>
          <a:xfrm>
            <a:off x="10833020" y="4460975"/>
            <a:ext cx="1335591" cy="276999"/>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r>
              <a:rPr lang="en-US" dirty="0"/>
              <a:t>Bone lining cell</a:t>
            </a:r>
          </a:p>
        </p:txBody>
      </p:sp>
      <p:sp>
        <p:nvSpPr>
          <p:cNvPr id="40" name="TextBox 39">
            <a:hlinkClick r:id="rId30" action="ppaction://hlinksldjump"/>
          </p:cNvPr>
          <p:cNvSpPr txBox="1"/>
          <p:nvPr userDrawn="1"/>
        </p:nvSpPr>
        <p:spPr>
          <a:xfrm>
            <a:off x="5740112" y="5677421"/>
            <a:ext cx="634064" cy="274714"/>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Cat K</a:t>
            </a:r>
          </a:p>
        </p:txBody>
      </p:sp>
    </p:spTree>
    <p:extLst>
      <p:ext uri="{BB962C8B-B14F-4D97-AF65-F5344CB8AC3E}">
        <p14:creationId xmlns:p14="http://schemas.microsoft.com/office/powerpoint/2010/main" val="3231018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slide" Target="slide8.xml"/><Relationship Id="rId5" Type="http://schemas.openxmlformats.org/officeDocument/2006/relationships/slide" Target="slide1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slide" Target="slide11.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slide" Target="slide35.xm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slide" Target="slide41.xml"/><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13.png"/><Relationship Id="rId11" Type="http://schemas.openxmlformats.org/officeDocument/2006/relationships/slide" Target="slide14.xml"/><Relationship Id="rId5" Type="http://schemas.openxmlformats.org/officeDocument/2006/relationships/image" Target="../media/image12.png"/><Relationship Id="rId10" Type="http://schemas.openxmlformats.org/officeDocument/2006/relationships/slide" Target="slide20.xml"/><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slide" Target="slide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slide" Target="slide17.xml"/><Relationship Id="rId5" Type="http://schemas.openxmlformats.org/officeDocument/2006/relationships/slide" Target="slide2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8.png"/><Relationship Id="rId7" Type="http://schemas.openxmlformats.org/officeDocument/2006/relationships/slide" Target="slide26.xml"/><Relationship Id="rId12" Type="http://schemas.openxmlformats.org/officeDocument/2006/relationships/slide" Target="slide41.xml"/><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20.png"/><Relationship Id="rId10" Type="http://schemas.openxmlformats.org/officeDocument/2006/relationships/slide" Target="slide17.xml"/><Relationship Id="rId4" Type="http://schemas.openxmlformats.org/officeDocument/2006/relationships/image" Target="../media/image19.png"/><Relationship Id="rId9" Type="http://schemas.openxmlformats.org/officeDocument/2006/relationships/slide" Target="slide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slide" Target="slide23.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slide" Target="slide1.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slide" Target="slide26.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0.xml"/><Relationship Id="rId5" Type="http://schemas.openxmlformats.org/officeDocument/2006/relationships/slide" Target="slide29.xml"/><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9.png"/><Relationship Id="rId7" Type="http://schemas.openxmlformats.org/officeDocument/2006/relationships/slide" Target="slide32.xml"/><Relationship Id="rId2" Type="http://schemas.openxmlformats.org/officeDocument/2006/relationships/notesSlide" Target="../notesSlides/notesSlide36.xml"/><Relationship Id="rId1" Type="http://schemas.openxmlformats.org/officeDocument/2006/relationships/slideLayout" Target="../slideLayouts/slideLayout26.xml"/><Relationship Id="rId6" Type="http://schemas.openxmlformats.org/officeDocument/2006/relationships/slide" Target="slide38.xml"/><Relationship Id="rId11" Type="http://schemas.openxmlformats.org/officeDocument/2006/relationships/slide" Target="slide41.xml"/><Relationship Id="rId5" Type="http://schemas.openxmlformats.org/officeDocument/2006/relationships/image" Target="../media/image18.png"/><Relationship Id="rId10" Type="http://schemas.openxmlformats.org/officeDocument/2006/relationships/slide" Target="slide17.xml"/><Relationship Id="rId4" Type="http://schemas.openxmlformats.org/officeDocument/2006/relationships/image" Target="../media/image24.png"/><Relationship Id="rId9" Type="http://schemas.openxmlformats.org/officeDocument/2006/relationships/slide" Target="slide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12.png"/><Relationship Id="rId7" Type="http://schemas.openxmlformats.org/officeDocument/2006/relationships/slide" Target="slide41.xml"/><Relationship Id="rId2" Type="http://schemas.openxmlformats.org/officeDocument/2006/relationships/notesSlide" Target="../notesSlides/notesSlide39.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slide" Target="slide17.xml"/><Relationship Id="rId5" Type="http://schemas.openxmlformats.org/officeDocument/2006/relationships/image" Target="../media/image25.png"/><Relationship Id="rId10" Type="http://schemas.openxmlformats.org/officeDocument/2006/relationships/slide" Target="slide20.xml"/><Relationship Id="rId4" Type="http://schemas.openxmlformats.org/officeDocument/2006/relationships/image" Target="../media/image16.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35.xml"/><Relationship Id="rId3"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slide" Target="slide20.xml"/><Relationship Id="rId2" Type="http://schemas.openxmlformats.org/officeDocument/2006/relationships/notesSlide" Target="../notesSlides/notesSlide42.xml"/><Relationship Id="rId1" Type="http://schemas.openxmlformats.org/officeDocument/2006/relationships/slideLayout" Target="../slideLayouts/slideLayout26.xml"/><Relationship Id="rId6" Type="http://schemas.openxmlformats.org/officeDocument/2006/relationships/slide" Target="slide38.xml"/><Relationship Id="rId11" Type="http://schemas.openxmlformats.org/officeDocument/2006/relationships/image" Target="../media/image16.png"/><Relationship Id="rId5" Type="http://schemas.openxmlformats.org/officeDocument/2006/relationships/slide" Target="slide44.xml"/><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26.png"/><Relationship Id="rId14" Type="http://schemas.openxmlformats.org/officeDocument/2006/relationships/slide" Target="slide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slide" Target="slide4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8.png"/><Relationship Id="rId18" Type="http://schemas.openxmlformats.org/officeDocument/2006/relationships/image" Target="../media/image20.png"/><Relationship Id="rId3" Type="http://schemas.openxmlformats.org/officeDocument/2006/relationships/image" Target="../media/image12.png"/><Relationship Id="rId21" Type="http://schemas.openxmlformats.org/officeDocument/2006/relationships/image" Target="../media/image7.png"/><Relationship Id="rId7" Type="http://schemas.openxmlformats.org/officeDocument/2006/relationships/image" Target="../media/image8.png"/><Relationship Id="rId12" Type="http://schemas.openxmlformats.org/officeDocument/2006/relationships/image" Target="../media/image25.png"/><Relationship Id="rId17" Type="http://schemas.openxmlformats.org/officeDocument/2006/relationships/image" Target="../media/image19.png"/><Relationship Id="rId25" Type="http://schemas.openxmlformats.org/officeDocument/2006/relationships/slide" Target="slide17.xml"/><Relationship Id="rId2" Type="http://schemas.openxmlformats.org/officeDocument/2006/relationships/notesSlide" Target="../notesSlides/notesSlide48.xml"/><Relationship Id="rId16" Type="http://schemas.openxmlformats.org/officeDocument/2006/relationships/image" Target="../media/image17.png"/><Relationship Id="rId20" Type="http://schemas.openxmlformats.org/officeDocument/2006/relationships/image" Target="../media/image14.png"/><Relationship Id="rId1" Type="http://schemas.openxmlformats.org/officeDocument/2006/relationships/slideLayout" Target="../slideLayouts/slideLayout23.xml"/><Relationship Id="rId6" Type="http://schemas.openxmlformats.org/officeDocument/2006/relationships/image" Target="../media/image22.png"/><Relationship Id="rId11" Type="http://schemas.openxmlformats.org/officeDocument/2006/relationships/image" Target="../media/image24.png"/><Relationship Id="rId24" Type="http://schemas.openxmlformats.org/officeDocument/2006/relationships/slide" Target="slide20.xml"/><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slide" Target="slide35.xml"/><Relationship Id="rId10" Type="http://schemas.openxmlformats.org/officeDocument/2006/relationships/image" Target="../media/image13.png"/><Relationship Id="rId19"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9.png"/><Relationship Id="rId14" Type="http://schemas.openxmlformats.org/officeDocument/2006/relationships/image" Target="../media/image11.png"/><Relationship Id="rId22" Type="http://schemas.openxmlformats.org/officeDocument/2006/relationships/slide" Target="slide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slide" Target="slide2.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slide" Target="slide5.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181471"/>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918442"/>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758107"/>
      </p:ext>
    </p:extLst>
  </p:cSld>
  <p:clrMapOvr>
    <a:masterClrMapping/>
  </p:clrMapOvr>
  <mc:AlternateContent xmlns:mc="http://schemas.openxmlformats.org/markup-compatibility/2006" xmlns:p14="http://schemas.microsoft.com/office/powerpoint/2010/main">
    <mc:Choice Requires="p14">
      <p:transition p14:dur="100" advClick="0" advTm="0">
        <p:fade/>
      </p:transition>
    </mc:Choice>
    <mc:Fallback xmlns="">
      <p:transition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4700" y="2607849"/>
            <a:ext cx="2819196" cy="1111073"/>
          </a:xfrm>
          <a:prstGeom prst="rect">
            <a:avLst/>
          </a:prstGeom>
          <a:noFill/>
        </p:spPr>
        <p:txBody>
          <a:bodyPr wrap="square" rtlCol="0">
            <a:spAutoFit/>
          </a:bodyPr>
          <a:lstStyle/>
          <a:p>
            <a:pPr>
              <a:lnSpc>
                <a:spcPct val="90000"/>
              </a:lnSpc>
              <a:spcAft>
                <a:spcPts val="600"/>
              </a:spcAft>
            </a:pPr>
            <a:r>
              <a:rPr lang="en-US" sz="2000" dirty="0">
                <a:solidFill>
                  <a:srgbClr val="424242"/>
                </a:solidFill>
                <a:latin typeface="Arial" panose="020B0604020202020204" pitchFamily="34" charset="0"/>
                <a:cs typeface="Arial" panose="020B0604020202020204" pitchFamily="34" charset="0"/>
              </a:rPr>
              <a:t>FGF-23</a:t>
            </a:r>
          </a:p>
          <a:p>
            <a:pPr>
              <a:lnSpc>
                <a:spcPct val="90000"/>
              </a:lnSpc>
            </a:pPr>
            <a:r>
              <a:rPr lang="en-US" sz="800" dirty="0">
                <a:latin typeface="Arial" panose="020B0604020202020204" pitchFamily="34" charset="0"/>
                <a:cs typeface="Arial" panose="020B0604020202020204" pitchFamily="34" charset="0"/>
              </a:rPr>
              <a:t>Fibroblast growth factor 23 (FGF-23) is synthesized and secreted by osteocytes.</a:t>
            </a:r>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 FGF-23 is upregulated by vitamin D and inhibits synthesis of vitamin D in a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negative feedback loop.</a:t>
            </a:r>
            <a:r>
              <a:rPr lang="en-US" sz="800" baseline="30000" dirty="0">
                <a:latin typeface="Arial" panose="020B0604020202020204" pitchFamily="34" charset="0"/>
                <a:cs typeface="Arial" panose="020B0604020202020204" pitchFamily="34" charset="0"/>
              </a:rPr>
              <a:t>1, 2</a:t>
            </a:r>
            <a:r>
              <a:rPr lang="en-US" sz="800" dirty="0">
                <a:latin typeface="Arial" panose="020B0604020202020204" pitchFamily="34" charset="0"/>
                <a:cs typeface="Arial" panose="020B0604020202020204" pitchFamily="34" charset="0"/>
              </a:rPr>
              <a:t> FGF-23 is a </a:t>
            </a:r>
            <a:r>
              <a:rPr lang="en-US" sz="800" dirty="0" err="1">
                <a:latin typeface="Arial" panose="020B0604020202020204" pitchFamily="34" charset="0"/>
                <a:cs typeface="Arial" panose="020B0604020202020204" pitchFamily="34" charset="0"/>
              </a:rPr>
              <a:t>phosphaturic</a:t>
            </a:r>
            <a:r>
              <a:rPr lang="en-US" sz="800" dirty="0">
                <a:latin typeface="Arial" panose="020B0604020202020204" pitchFamily="34" charset="0"/>
                <a:cs typeface="Arial" panose="020B0604020202020204" pitchFamily="34" charset="0"/>
              </a:rPr>
              <a:t> hormone that regulates renal phosphate reabsorption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and bone mineralization</a:t>
            </a:r>
            <a:r>
              <a:rPr lang="en-US" sz="800" baseline="30000" dirty="0">
                <a:latin typeface="Arial" panose="020B0604020202020204" pitchFamily="34" charset="0"/>
                <a:cs typeface="Arial" panose="020B0604020202020204" pitchFamily="34" charset="0"/>
              </a:rPr>
              <a:t>1</a:t>
            </a:r>
          </a:p>
        </p:txBody>
      </p:sp>
      <p:sp>
        <p:nvSpPr>
          <p:cNvPr id="27" name="TextBox 26"/>
          <p:cNvSpPr txBox="1"/>
          <p:nvPr/>
        </p:nvSpPr>
        <p:spPr>
          <a:xfrm>
            <a:off x="124700" y="5871902"/>
            <a:ext cx="2894228" cy="900246"/>
          </a:xfrm>
          <a:prstGeom prst="rect">
            <a:avLst/>
          </a:prstGeom>
          <a:noFill/>
        </p:spPr>
        <p:txBody>
          <a:bodyPr wrap="square" rtlCol="0" anchor="b">
            <a:spAutoFit/>
          </a:bodyPr>
          <a:lstStyle/>
          <a:p>
            <a:r>
              <a:rPr lang="da-DK" sz="750" dirty="0">
                <a:solidFill>
                  <a:schemeClr val="tx1">
                    <a:lumMod val="65000"/>
                    <a:lumOff val="35000"/>
                  </a:schemeClr>
                </a:solidFill>
                <a:latin typeface="Arial" panose="020B0604020202020204" pitchFamily="34" charset="0"/>
                <a:cs typeface="Arial" panose="020B0604020202020204" pitchFamily="34" charset="0"/>
              </a:rPr>
              <a:t>Adapted from Blau JE, et al. </a:t>
            </a:r>
            <a:r>
              <a:rPr lang="da-DK" sz="750" i="1" dirty="0">
                <a:solidFill>
                  <a:schemeClr val="tx1">
                    <a:lumMod val="65000"/>
                    <a:lumOff val="35000"/>
                  </a:schemeClr>
                </a:solidFill>
                <a:latin typeface="Arial" panose="020B0604020202020204" pitchFamily="34" charset="0"/>
                <a:cs typeface="Arial" panose="020B0604020202020204" pitchFamily="34" charset="0"/>
              </a:rPr>
              <a:t>Rev Endocr Metab Disord</a:t>
            </a:r>
            <a:r>
              <a:rPr lang="da-DK" sz="750" dirty="0">
                <a:solidFill>
                  <a:schemeClr val="tx1">
                    <a:lumMod val="65000"/>
                    <a:lumOff val="35000"/>
                  </a:schemeClr>
                </a:solidFill>
                <a:latin typeface="Arial" panose="020B0604020202020204" pitchFamily="34" charset="0"/>
                <a:cs typeface="Arial" panose="020B0604020202020204" pitchFamily="34" charset="0"/>
              </a:rPr>
              <a:t>. </a:t>
            </a:r>
            <a:br>
              <a:rPr lang="da-DK" sz="750" dirty="0">
                <a:solidFill>
                  <a:schemeClr val="tx1">
                    <a:lumMod val="65000"/>
                    <a:lumOff val="35000"/>
                  </a:schemeClr>
                </a:solidFill>
                <a:latin typeface="Arial" panose="020B0604020202020204" pitchFamily="34" charset="0"/>
                <a:cs typeface="Arial" panose="020B0604020202020204" pitchFamily="34" charset="0"/>
              </a:rPr>
            </a:br>
            <a:r>
              <a:rPr lang="da-DK" sz="750" dirty="0">
                <a:solidFill>
                  <a:schemeClr val="tx1">
                    <a:lumMod val="65000"/>
                    <a:lumOff val="35000"/>
                  </a:schemeClr>
                </a:solidFill>
                <a:latin typeface="Arial" panose="020B0604020202020204" pitchFamily="34" charset="0"/>
                <a:cs typeface="Arial" panose="020B0604020202020204" pitchFamily="34" charset="0"/>
              </a:rPr>
              <a:t>2015; In press.</a:t>
            </a:r>
          </a:p>
          <a:p>
            <a:r>
              <a:rPr lang="da-DK" sz="750" dirty="0">
                <a:solidFill>
                  <a:schemeClr val="tx1">
                    <a:lumMod val="65000"/>
                    <a:lumOff val="35000"/>
                  </a:schemeClr>
                </a:solidFill>
                <a:latin typeface="Arial" panose="020B0604020202020204" pitchFamily="34" charset="0"/>
                <a:cs typeface="Arial" panose="020B0604020202020204" pitchFamily="34" charset="0"/>
              </a:rPr>
              <a:t>*FGF23 suppression on the parathyroid gland was reported </a:t>
            </a:r>
            <a:br>
              <a:rPr lang="da-DK" sz="750" dirty="0">
                <a:solidFill>
                  <a:schemeClr val="tx1">
                    <a:lumMod val="65000"/>
                    <a:lumOff val="35000"/>
                  </a:schemeClr>
                </a:solidFill>
                <a:latin typeface="Arial" panose="020B0604020202020204" pitchFamily="34" charset="0"/>
                <a:cs typeface="Arial" panose="020B0604020202020204" pitchFamily="34" charset="0"/>
              </a:rPr>
            </a:br>
            <a:r>
              <a:rPr lang="da-DK" sz="750" dirty="0">
                <a:solidFill>
                  <a:schemeClr val="tx1">
                    <a:lumMod val="65000"/>
                    <a:lumOff val="35000"/>
                  </a:schemeClr>
                </a:solidFill>
                <a:latin typeface="Arial" panose="020B0604020202020204" pitchFamily="34" charset="0"/>
                <a:cs typeface="Arial" panose="020B0604020202020204" pitchFamily="34" charset="0"/>
              </a:rPr>
              <a:t>in </a:t>
            </a:r>
            <a:r>
              <a:rPr lang="da-DK" sz="750" i="1" dirty="0">
                <a:solidFill>
                  <a:schemeClr val="tx1">
                    <a:lumMod val="65000"/>
                    <a:lumOff val="35000"/>
                  </a:schemeClr>
                </a:solidFill>
                <a:latin typeface="Arial" panose="020B0604020202020204" pitchFamily="34" charset="0"/>
                <a:cs typeface="Arial" panose="020B0604020202020204" pitchFamily="34" charset="0"/>
              </a:rPr>
              <a:t>in vitro </a:t>
            </a:r>
            <a:r>
              <a:rPr lang="da-DK" sz="750" dirty="0">
                <a:solidFill>
                  <a:schemeClr val="tx1">
                    <a:lumMod val="65000"/>
                    <a:lumOff val="35000"/>
                  </a:schemeClr>
                </a:solidFill>
                <a:latin typeface="Arial" panose="020B0604020202020204" pitchFamily="34" charset="0"/>
                <a:cs typeface="Arial" panose="020B0604020202020204" pitchFamily="34" charset="0"/>
              </a:rPr>
              <a:t>studies only</a:t>
            </a:r>
          </a:p>
          <a:p>
            <a:r>
              <a:rPr lang="da-DK" sz="750" baseline="30000" dirty="0">
                <a:solidFill>
                  <a:schemeClr val="tx1">
                    <a:lumMod val="65000"/>
                    <a:lumOff val="35000"/>
                  </a:schemeClr>
                </a:solidFill>
                <a:latin typeface="Arial" panose="020B0604020202020204" pitchFamily="34" charset="0"/>
                <a:cs typeface="Arial" panose="020B0604020202020204" pitchFamily="34" charset="0"/>
              </a:rPr>
              <a:t>1</a:t>
            </a:r>
            <a:r>
              <a:rPr lang="da-DK" sz="750" dirty="0">
                <a:solidFill>
                  <a:schemeClr val="tx1">
                    <a:lumMod val="65000"/>
                    <a:lumOff val="35000"/>
                  </a:schemeClr>
                </a:solidFill>
                <a:latin typeface="Arial" panose="020B0604020202020204" pitchFamily="34" charset="0"/>
                <a:cs typeface="Arial" panose="020B0604020202020204" pitchFamily="34" charset="0"/>
              </a:rPr>
              <a:t> Martin A, et al. </a:t>
            </a:r>
            <a:r>
              <a:rPr lang="da-DK" sz="750" i="1" dirty="0">
                <a:solidFill>
                  <a:schemeClr val="tx1">
                    <a:lumMod val="65000"/>
                    <a:lumOff val="35000"/>
                  </a:schemeClr>
                </a:solidFill>
                <a:latin typeface="Arial" panose="020B0604020202020204" pitchFamily="34" charset="0"/>
                <a:cs typeface="Arial" panose="020B0604020202020204" pitchFamily="34" charset="0"/>
              </a:rPr>
              <a:t>Endocrine FGFs and Klothos</a:t>
            </a:r>
            <a:r>
              <a:rPr lang="da-DK" sz="750" dirty="0">
                <a:solidFill>
                  <a:schemeClr val="tx1">
                    <a:lumMod val="65000"/>
                    <a:lumOff val="35000"/>
                  </a:schemeClr>
                </a:solidFill>
                <a:latin typeface="Arial" panose="020B0604020202020204" pitchFamily="34" charset="0"/>
                <a:cs typeface="Arial" panose="020B0604020202020204" pitchFamily="34" charset="0"/>
              </a:rPr>
              <a:t>. Austin, TX: Landes Bioscience;2012:65-83.</a:t>
            </a:r>
          </a:p>
          <a:p>
            <a:r>
              <a:rPr lang="da-DK" sz="750" baseline="30000" dirty="0">
                <a:solidFill>
                  <a:schemeClr val="tx1">
                    <a:lumMod val="65000"/>
                    <a:lumOff val="35000"/>
                  </a:schemeClr>
                </a:solidFill>
                <a:latin typeface="Arial" panose="020B0604020202020204" pitchFamily="34" charset="0"/>
                <a:cs typeface="Arial" panose="020B0604020202020204" pitchFamily="34" charset="0"/>
              </a:rPr>
              <a:t>2</a:t>
            </a:r>
            <a:r>
              <a:rPr lang="da-DK" sz="750" dirty="0">
                <a:solidFill>
                  <a:schemeClr val="tx1">
                    <a:lumMod val="65000"/>
                    <a:lumOff val="35000"/>
                  </a:schemeClr>
                </a:solidFill>
                <a:latin typeface="Arial" panose="020B0604020202020204" pitchFamily="34" charset="0"/>
                <a:cs typeface="Arial" panose="020B0604020202020204" pitchFamily="34" charset="0"/>
              </a:rPr>
              <a:t> Liu S, et al. </a:t>
            </a:r>
            <a:r>
              <a:rPr lang="da-DK" sz="750" i="1" dirty="0">
                <a:solidFill>
                  <a:schemeClr val="tx1">
                    <a:lumMod val="65000"/>
                    <a:lumOff val="35000"/>
                  </a:schemeClr>
                </a:solidFill>
                <a:latin typeface="Arial" panose="020B0604020202020204" pitchFamily="34" charset="0"/>
                <a:cs typeface="Arial" panose="020B0604020202020204" pitchFamily="34" charset="0"/>
              </a:rPr>
              <a:t>J Am Soc Nephrol</a:t>
            </a:r>
            <a:r>
              <a:rPr lang="da-DK" sz="750" dirty="0">
                <a:solidFill>
                  <a:schemeClr val="tx1">
                    <a:lumMod val="65000"/>
                    <a:lumOff val="35000"/>
                  </a:schemeClr>
                </a:solidFill>
                <a:latin typeface="Arial" panose="020B0604020202020204" pitchFamily="34" charset="0"/>
                <a:cs typeface="Arial" panose="020B0604020202020204" pitchFamily="34" charset="0"/>
              </a:rPr>
              <a:t>. 2006;17:1305-1315.</a:t>
            </a:r>
            <a:endParaRPr lang="en-US" sz="75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7" name="Picture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26" y="3702465"/>
            <a:ext cx="2631328" cy="2199591"/>
          </a:xfrm>
          <a:prstGeom prst="rect">
            <a:avLst/>
          </a:prstGeom>
        </p:spPr>
      </p:pic>
      <p:pic>
        <p:nvPicPr>
          <p:cNvPr id="100" name="Picture 9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0490" y="3727342"/>
            <a:ext cx="1287339" cy="2243648"/>
          </a:xfrm>
          <a:prstGeom prst="rect">
            <a:avLst/>
          </a:prstGeom>
        </p:spPr>
      </p:pic>
      <p:sp>
        <p:nvSpPr>
          <p:cNvPr id="6" name="Rectangle 5">
            <a:hlinkClick r:id="rId5" action="ppaction://hlinksldjump"/>
          </p:cNvPr>
          <p:cNvSpPr/>
          <p:nvPr/>
        </p:nvSpPr>
        <p:spPr>
          <a:xfrm>
            <a:off x="2063945"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6" action="ppaction://hlinksldjump"/>
          </p:cNvPr>
          <p:cNvSpPr/>
          <p:nvPr/>
        </p:nvSpPr>
        <p:spPr>
          <a:xfrm>
            <a:off x="108595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920759"/>
      </p:ext>
    </p:extLst>
  </p:cSld>
  <p:clrMapOvr>
    <a:masterClrMapping/>
  </p:clrMapOvr>
  <mc:AlternateContent xmlns:mc="http://schemas.openxmlformats.org/markup-compatibility/2006" xmlns:p14="http://schemas.microsoft.com/office/powerpoint/2010/main">
    <mc:Choice Requires="p14">
      <p:transition p14:dur="100" advClick="0" advTm="180000">
        <p:cut/>
      </p:transition>
    </mc:Choice>
    <mc:Fallback xmlns="">
      <p:transition advClick="0" advTm="18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wipe(down)">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775669"/>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662770"/>
      </p:ext>
    </p:extLst>
  </p:cSld>
  <p:clrMapOvr>
    <a:masterClrMapping/>
  </p:clrMapOvr>
  <mc:AlternateContent xmlns:mc="http://schemas.openxmlformats.org/markup-compatibility/2006" xmlns:p14="http://schemas.microsoft.com/office/powerpoint/2010/main">
    <mc:Choice Requires="p14">
      <p:transition p14:dur="100" advClick="0" advTm="0">
        <p:fade/>
      </p:transition>
    </mc:Choice>
    <mc:Fallback xmlns="">
      <p:transition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4700" y="2607849"/>
            <a:ext cx="2819196" cy="1221873"/>
          </a:xfrm>
          <a:prstGeom prst="rect">
            <a:avLst/>
          </a:prstGeom>
          <a:noFill/>
        </p:spPr>
        <p:txBody>
          <a:bodyPr wrap="square" rtlCol="0">
            <a:spAutoFit/>
          </a:bodyPr>
          <a:lstStyle/>
          <a:p>
            <a:pPr>
              <a:lnSpc>
                <a:spcPct val="90000"/>
              </a:lnSpc>
              <a:spcAft>
                <a:spcPts val="600"/>
              </a:spcAft>
            </a:pPr>
            <a:r>
              <a:rPr lang="en-US" sz="2000" dirty="0">
                <a:solidFill>
                  <a:srgbClr val="424242"/>
                </a:solidFill>
                <a:latin typeface="Arial" panose="020B0604020202020204" pitchFamily="34" charset="0"/>
                <a:cs typeface="Arial" panose="020B0604020202020204" pitchFamily="34" charset="0"/>
              </a:rPr>
              <a:t>Estrogen</a:t>
            </a:r>
          </a:p>
          <a:p>
            <a:pPr>
              <a:lnSpc>
                <a:spcPct val="90000"/>
              </a:lnSpc>
            </a:pPr>
            <a:r>
              <a:rPr lang="en-US" sz="800" dirty="0">
                <a:latin typeface="Arial" panose="020B0604020202020204" pitchFamily="34" charset="0"/>
                <a:cs typeface="Arial" panose="020B0604020202020204" pitchFamily="34" charset="0"/>
              </a:rPr>
              <a:t>Estrogen regulates bone metabolism by inhibiting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bone remodeling, stimulating osteoclast apoptosis,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and promoting osteoblast survival</a:t>
            </a:r>
            <a:r>
              <a:rPr lang="en-US" sz="800" baseline="30000" dirty="0">
                <a:latin typeface="Arial" panose="020B0604020202020204" pitchFamily="34" charset="0"/>
                <a:cs typeface="Arial" panose="020B0604020202020204" pitchFamily="34" charset="0"/>
              </a:rPr>
              <a:t>1</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r>
              <a:rPr lang="en-US" sz="800" dirty="0">
                <a:latin typeface="Arial" panose="020B0604020202020204" pitchFamily="34" charset="0"/>
                <a:cs typeface="Arial" panose="020B0604020202020204" pitchFamily="34" charset="0"/>
              </a:rPr>
              <a:t>Estrogen deficiency has been identified as the cause of bone loss in postmenopausal women and aging men</a:t>
            </a:r>
            <a:r>
              <a:rPr lang="en-US" sz="800" baseline="30000" dirty="0">
                <a:latin typeface="Arial" panose="020B0604020202020204" pitchFamily="34" charset="0"/>
                <a:cs typeface="Arial" panose="020B0604020202020204" pitchFamily="34" charset="0"/>
              </a:rPr>
              <a:t>2</a:t>
            </a:r>
          </a:p>
        </p:txBody>
      </p:sp>
      <p:sp>
        <p:nvSpPr>
          <p:cNvPr id="27" name="TextBox 26"/>
          <p:cNvSpPr txBox="1"/>
          <p:nvPr/>
        </p:nvSpPr>
        <p:spPr>
          <a:xfrm>
            <a:off x="124700" y="6448983"/>
            <a:ext cx="2894228" cy="323165"/>
          </a:xfrm>
          <a:prstGeom prst="rect">
            <a:avLst/>
          </a:prstGeom>
          <a:noFill/>
        </p:spPr>
        <p:txBody>
          <a:bodyPr wrap="square" rtlCol="0" anchor="b">
            <a:spAutoFit/>
          </a:bodyPr>
          <a:lstStyle/>
          <a:p>
            <a:r>
              <a:rPr lang="da-DK" sz="750" baseline="30000" dirty="0">
                <a:solidFill>
                  <a:schemeClr val="tx1">
                    <a:lumMod val="65000"/>
                    <a:lumOff val="35000"/>
                  </a:schemeClr>
                </a:solidFill>
                <a:latin typeface="Arial" panose="020B0604020202020204" pitchFamily="34" charset="0"/>
                <a:cs typeface="Arial" panose="020B0604020202020204" pitchFamily="34" charset="0"/>
              </a:rPr>
              <a:t>1</a:t>
            </a:r>
            <a:r>
              <a:rPr lang="da-DK" sz="750" dirty="0">
                <a:solidFill>
                  <a:schemeClr val="tx1">
                    <a:lumMod val="65000"/>
                    <a:lumOff val="35000"/>
                  </a:schemeClr>
                </a:solidFill>
                <a:latin typeface="Arial" panose="020B0604020202020204" pitchFamily="34" charset="0"/>
                <a:cs typeface="Arial" panose="020B0604020202020204" pitchFamily="34" charset="0"/>
              </a:rPr>
              <a:t> Khosla S, et al. </a:t>
            </a:r>
            <a:r>
              <a:rPr lang="da-DK" sz="750" i="1" dirty="0">
                <a:solidFill>
                  <a:schemeClr val="tx1">
                    <a:lumMod val="65000"/>
                    <a:lumOff val="35000"/>
                  </a:schemeClr>
                </a:solidFill>
                <a:latin typeface="Arial" panose="020B0604020202020204" pitchFamily="34" charset="0"/>
                <a:cs typeface="Arial" panose="020B0604020202020204" pitchFamily="34" charset="0"/>
              </a:rPr>
              <a:t>J Bone Miner Res</a:t>
            </a:r>
            <a:r>
              <a:rPr lang="da-DK" sz="750" dirty="0">
                <a:solidFill>
                  <a:schemeClr val="tx1">
                    <a:lumMod val="65000"/>
                    <a:lumOff val="35000"/>
                  </a:schemeClr>
                </a:solidFill>
                <a:latin typeface="Arial" panose="020B0604020202020204" pitchFamily="34" charset="0"/>
                <a:cs typeface="Arial" panose="020B0604020202020204" pitchFamily="34" charset="0"/>
              </a:rPr>
              <a:t>. 2011;26:441-451. </a:t>
            </a:r>
          </a:p>
          <a:p>
            <a:r>
              <a:rPr lang="da-DK" sz="750" baseline="30000" dirty="0">
                <a:solidFill>
                  <a:schemeClr val="tx1">
                    <a:lumMod val="65000"/>
                    <a:lumOff val="35000"/>
                  </a:schemeClr>
                </a:solidFill>
                <a:latin typeface="Arial" panose="020B0604020202020204" pitchFamily="34" charset="0"/>
                <a:cs typeface="Arial" panose="020B0604020202020204" pitchFamily="34" charset="0"/>
              </a:rPr>
              <a:t>2</a:t>
            </a:r>
            <a:r>
              <a:rPr lang="da-DK" sz="750" dirty="0">
                <a:solidFill>
                  <a:schemeClr val="tx1">
                    <a:lumMod val="65000"/>
                    <a:lumOff val="35000"/>
                  </a:schemeClr>
                </a:solidFill>
                <a:latin typeface="Arial" panose="020B0604020202020204" pitchFamily="34" charset="0"/>
                <a:cs typeface="Arial" panose="020B0604020202020204" pitchFamily="34" charset="0"/>
              </a:rPr>
              <a:t> Riggs BL, et al. </a:t>
            </a:r>
            <a:r>
              <a:rPr lang="da-DK" sz="750" i="1" dirty="0">
                <a:solidFill>
                  <a:schemeClr val="tx1">
                    <a:lumMod val="65000"/>
                    <a:lumOff val="35000"/>
                  </a:schemeClr>
                </a:solidFill>
                <a:latin typeface="Arial" panose="020B0604020202020204" pitchFamily="34" charset="0"/>
                <a:cs typeface="Arial" panose="020B0604020202020204" pitchFamily="34" charset="0"/>
              </a:rPr>
              <a:t>J Bone Miner Res</a:t>
            </a:r>
            <a:r>
              <a:rPr lang="da-DK" sz="750" dirty="0">
                <a:solidFill>
                  <a:schemeClr val="tx1">
                    <a:lumMod val="65000"/>
                    <a:lumOff val="35000"/>
                  </a:schemeClr>
                </a:solidFill>
                <a:latin typeface="Arial" panose="020B0604020202020204" pitchFamily="34" charset="0"/>
                <a:cs typeface="Arial" panose="020B0604020202020204" pitchFamily="34" charset="0"/>
              </a:rPr>
              <a:t>. 1998;13:763-773.</a:t>
            </a:r>
            <a:endParaRPr lang="en-US" sz="75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9" name="Picture 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2766" y="2293335"/>
            <a:ext cx="292922" cy="2286382"/>
          </a:xfrm>
          <a:prstGeom prst="rect">
            <a:avLst/>
          </a:prstGeom>
        </p:spPr>
      </p:pic>
      <p:cxnSp>
        <p:nvCxnSpPr>
          <p:cNvPr id="100" name="Straight Connector 99"/>
          <p:cNvCxnSpPr/>
          <p:nvPr/>
        </p:nvCxnSpPr>
        <p:spPr>
          <a:xfrm>
            <a:off x="209006" y="3503146"/>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hlinkClick r:id="rId4" action="ppaction://hlinksldjump"/>
          </p:cNvPr>
          <p:cNvSpPr/>
          <p:nvPr/>
        </p:nvSpPr>
        <p:spPr>
          <a:xfrm>
            <a:off x="2063945"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5" action="ppaction://hlinksldjump"/>
          </p:cNvPr>
          <p:cNvSpPr/>
          <p:nvPr/>
        </p:nvSpPr>
        <p:spPr>
          <a:xfrm>
            <a:off x="108595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598833"/>
      </p:ext>
    </p:extLst>
  </p:cSld>
  <p:clrMapOvr>
    <a:masterClrMapping/>
  </p:clrMapOvr>
  <mc:AlternateContent xmlns:mc="http://schemas.openxmlformats.org/markup-compatibility/2006" xmlns:p14="http://schemas.microsoft.com/office/powerpoint/2010/main">
    <mc:Choice Requires="p14">
      <p:transition p14:dur="100" advClick="0" advTm="180000">
        <p:cut/>
      </p:transition>
    </mc:Choice>
    <mc:Fallback xmlns="">
      <p:transition advClick="0" advTm="18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231867"/>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071492"/>
      </p:ext>
    </p:extLst>
  </p:cSld>
  <p:clrMapOvr>
    <a:masterClrMapping/>
  </p:clrMapOvr>
  <mc:AlternateContent xmlns:mc="http://schemas.openxmlformats.org/markup-compatibility/2006" xmlns:p14="http://schemas.microsoft.com/office/powerpoint/2010/main">
    <mc:Choice Requires="p14">
      <p:transition p14:dur="100" advClick="0" advTm="0">
        <p:fade/>
      </p:transition>
    </mc:Choice>
    <mc:Fallback xmlns="">
      <p:transition advClick="0"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4700" y="2607849"/>
            <a:ext cx="2819196" cy="1221873"/>
          </a:xfrm>
          <a:prstGeom prst="rect">
            <a:avLst/>
          </a:prstGeom>
          <a:noFill/>
        </p:spPr>
        <p:txBody>
          <a:bodyPr wrap="square" rtlCol="0">
            <a:spAutoFit/>
          </a:bodyPr>
          <a:lstStyle/>
          <a:p>
            <a:pPr>
              <a:lnSpc>
                <a:spcPct val="90000"/>
              </a:lnSpc>
              <a:spcAft>
                <a:spcPts val="600"/>
              </a:spcAft>
            </a:pPr>
            <a:r>
              <a:rPr lang="en-US" sz="2000" dirty="0">
                <a:solidFill>
                  <a:srgbClr val="424242"/>
                </a:solidFill>
                <a:latin typeface="Arial" panose="020B0604020202020204" pitchFamily="34" charset="0"/>
                <a:cs typeface="Arial" panose="020B0604020202020204" pitchFamily="34" charset="0"/>
              </a:rPr>
              <a:t>Osteoblasts</a:t>
            </a:r>
          </a:p>
          <a:p>
            <a:pPr>
              <a:lnSpc>
                <a:spcPct val="90000"/>
              </a:lnSpc>
            </a:pPr>
            <a:r>
              <a:rPr lang="en-US" sz="800" dirty="0">
                <a:latin typeface="Arial" panose="020B0604020202020204" pitchFamily="34" charset="0"/>
                <a:cs typeface="Arial" panose="020B0604020202020204" pitchFamily="34" charset="0"/>
              </a:rPr>
              <a:t>Osteoblasts, which originate from mesenchymal stem cells, synthesize and secrete proteins that regulate extracellular matrix formation and mineral deposition</a:t>
            </a:r>
            <a:r>
              <a:rPr lang="en-US" sz="800" baseline="30000" dirty="0">
                <a:latin typeface="Arial" panose="020B0604020202020204" pitchFamily="34" charset="0"/>
                <a:cs typeface="Arial" panose="020B0604020202020204" pitchFamily="34" charset="0"/>
              </a:rPr>
              <a:t>1</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r>
              <a:rPr lang="en-US" sz="800" dirty="0">
                <a:latin typeface="Arial" panose="020B0604020202020204" pitchFamily="34" charset="0"/>
                <a:cs typeface="Arial" panose="020B0604020202020204" pitchFamily="34" charset="0"/>
              </a:rPr>
              <a:t>Bone formation begins when osteoblasts lay down osteoid, which becomes mineralized into new bone</a:t>
            </a:r>
            <a:r>
              <a:rPr lang="en-US" sz="800" baseline="30000" dirty="0">
                <a:latin typeface="Arial" panose="020B0604020202020204" pitchFamily="34" charset="0"/>
                <a:cs typeface="Arial" panose="020B0604020202020204" pitchFamily="34" charset="0"/>
              </a:rPr>
              <a:t>1</a:t>
            </a:r>
          </a:p>
        </p:txBody>
      </p:sp>
      <p:sp>
        <p:nvSpPr>
          <p:cNvPr id="27" name="TextBox 26"/>
          <p:cNvSpPr txBox="1"/>
          <p:nvPr/>
        </p:nvSpPr>
        <p:spPr>
          <a:xfrm>
            <a:off x="124700" y="6564399"/>
            <a:ext cx="2894228" cy="207749"/>
          </a:xfrm>
          <a:prstGeom prst="rect">
            <a:avLst/>
          </a:prstGeom>
          <a:noFill/>
        </p:spPr>
        <p:txBody>
          <a:bodyPr wrap="square" rtlCol="0" anchor="b">
            <a:spAutoFit/>
          </a:bodyPr>
          <a:lstStyle/>
          <a:p>
            <a:r>
              <a:rPr lang="en-US" sz="750" baseline="30000" dirty="0">
                <a:solidFill>
                  <a:schemeClr val="tx1">
                    <a:lumMod val="65000"/>
                    <a:lumOff val="35000"/>
                  </a:schemeClr>
                </a:solidFill>
                <a:latin typeface="Arial" panose="020B0604020202020204" pitchFamily="34" charset="0"/>
                <a:cs typeface="Arial" panose="020B0604020202020204" pitchFamily="34" charset="0"/>
              </a:rPr>
              <a:t>1</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Manolagas</a:t>
            </a:r>
            <a:r>
              <a:rPr lang="en-US" sz="750" dirty="0">
                <a:solidFill>
                  <a:schemeClr val="tx1">
                    <a:lumMod val="65000"/>
                    <a:lumOff val="35000"/>
                  </a:schemeClr>
                </a:solidFill>
                <a:latin typeface="Arial" panose="020B0604020202020204" pitchFamily="34" charset="0"/>
                <a:cs typeface="Arial" panose="020B0604020202020204" pitchFamily="34" charset="0"/>
              </a:rPr>
              <a:t> SC. </a:t>
            </a:r>
            <a:r>
              <a:rPr lang="en-US" sz="750" i="1" dirty="0">
                <a:solidFill>
                  <a:schemeClr val="tx1">
                    <a:lumMod val="65000"/>
                    <a:lumOff val="35000"/>
                  </a:schemeClr>
                </a:solidFill>
                <a:latin typeface="Arial" panose="020B0604020202020204" pitchFamily="34" charset="0"/>
                <a:cs typeface="Arial" panose="020B0604020202020204" pitchFamily="34" charset="0"/>
              </a:rPr>
              <a:t>Endocrine Reviews</a:t>
            </a:r>
            <a:r>
              <a:rPr lang="en-US" sz="750" dirty="0">
                <a:solidFill>
                  <a:schemeClr val="tx1">
                    <a:lumMod val="65000"/>
                    <a:lumOff val="35000"/>
                  </a:schemeClr>
                </a:solidFill>
                <a:latin typeface="Arial" panose="020B0604020202020204" pitchFamily="34" charset="0"/>
                <a:cs typeface="Arial" panose="020B0604020202020204" pitchFamily="34" charset="0"/>
              </a:rPr>
              <a:t>. 2000;21:115-137. </a:t>
            </a:r>
          </a:p>
        </p:txBody>
      </p:sp>
      <p:pic>
        <p:nvPicPr>
          <p:cNvPr id="99" name="Picture 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2766" y="2293335"/>
            <a:ext cx="292922" cy="2286382"/>
          </a:xfrm>
          <a:prstGeom prst="rect">
            <a:avLst/>
          </a:prstGeom>
        </p:spPr>
      </p:pic>
      <p:cxnSp>
        <p:nvCxnSpPr>
          <p:cNvPr id="100" name="Straight Connector 99"/>
          <p:cNvCxnSpPr/>
          <p:nvPr/>
        </p:nvCxnSpPr>
        <p:spPr>
          <a:xfrm>
            <a:off x="209006" y="3503146"/>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rotWithShape="1">
          <a:blip r:embed="rId4">
            <a:extLst>
              <a:ext uri="{28A0092B-C50C-407E-A947-70E740481C1C}">
                <a14:useLocalDpi xmlns:a14="http://schemas.microsoft.com/office/drawing/2010/main" val="0"/>
              </a:ext>
            </a:extLst>
          </a:blip>
          <a:srcRect l="79084" t="19127" b="36158"/>
          <a:stretch/>
        </p:blipFill>
        <p:spPr>
          <a:xfrm>
            <a:off x="9356708" y="2916788"/>
            <a:ext cx="225863" cy="1712525"/>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8188" y="842002"/>
            <a:ext cx="1219183" cy="1300163"/>
          </a:xfrm>
          <a:prstGeom prst="rect">
            <a:avLst/>
          </a:prstGeom>
        </p:spPr>
      </p:pic>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4319" y="3744290"/>
            <a:ext cx="680111" cy="1438344"/>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1753" y="4627045"/>
            <a:ext cx="509514" cy="1152144"/>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3219" y="2343280"/>
            <a:ext cx="1312339" cy="2798436"/>
          </a:xfrm>
          <a:prstGeom prst="rect">
            <a:avLst/>
          </a:prstGeom>
        </p:spPr>
      </p:pic>
      <p:pic>
        <p:nvPicPr>
          <p:cNvPr id="52" name="Picture 5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8188" y="1987464"/>
            <a:ext cx="1317930" cy="2851688"/>
          </a:xfrm>
          <a:prstGeom prst="rect">
            <a:avLst/>
          </a:prstGeom>
        </p:spPr>
      </p:pic>
      <p:sp>
        <p:nvSpPr>
          <p:cNvPr id="12" name="Rectangle 11">
            <a:hlinkClick r:id="rId10" action="ppaction://hlinksldjump"/>
          </p:cNvPr>
          <p:cNvSpPr/>
          <p:nvPr/>
        </p:nvSpPr>
        <p:spPr>
          <a:xfrm>
            <a:off x="2063945"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11" action="ppaction://hlinksldjump"/>
          </p:cNvPr>
          <p:cNvSpPr/>
          <p:nvPr/>
        </p:nvSpPr>
        <p:spPr>
          <a:xfrm>
            <a:off x="108595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12" action="ppaction://hlinksldjump"/>
          </p:cNvPr>
          <p:cNvSpPr txBox="1"/>
          <p:nvPr/>
        </p:nvSpPr>
        <p:spPr>
          <a:xfrm>
            <a:off x="9522372" y="3296281"/>
            <a:ext cx="931908" cy="276999"/>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Sclerostin</a:t>
            </a:r>
            <a:endParaRPr lang="en-US" sz="1200" b="1" dirty="0">
              <a:latin typeface="Arial" panose="020B0604020202020204" pitchFamily="34" charset="0"/>
              <a:cs typeface="Arial" panose="020B0604020202020204" pitchFamily="34" charset="0"/>
            </a:endParaRPr>
          </a:p>
        </p:txBody>
      </p:sp>
      <p:sp>
        <p:nvSpPr>
          <p:cNvPr id="14" name="TextBox 13"/>
          <p:cNvSpPr txBox="1"/>
          <p:nvPr/>
        </p:nvSpPr>
        <p:spPr>
          <a:xfrm>
            <a:off x="7527225" y="2451122"/>
            <a:ext cx="980778" cy="424732"/>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pPr algn="l">
              <a:lnSpc>
                <a:spcPct val="90000"/>
              </a:lnSpc>
            </a:pPr>
            <a:r>
              <a:rPr lang="en-US" dirty="0"/>
              <a:t>Osteoblast precursor</a:t>
            </a:r>
          </a:p>
        </p:txBody>
      </p:sp>
      <p:sp>
        <p:nvSpPr>
          <p:cNvPr id="16" name="TextBox 15">
            <a:hlinkClick r:id="rId10" action="ppaction://hlinksldjump"/>
          </p:cNvPr>
          <p:cNvSpPr txBox="1"/>
          <p:nvPr/>
        </p:nvSpPr>
        <p:spPr>
          <a:xfrm>
            <a:off x="6707214" y="3297544"/>
            <a:ext cx="63883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OPG</a:t>
            </a:r>
          </a:p>
        </p:txBody>
      </p:sp>
      <p:sp>
        <p:nvSpPr>
          <p:cNvPr id="17" name="TextBox 16">
            <a:hlinkClick r:id="rId13" action="ppaction://hlinksldjump"/>
          </p:cNvPr>
          <p:cNvSpPr txBox="1"/>
          <p:nvPr/>
        </p:nvSpPr>
        <p:spPr>
          <a:xfrm>
            <a:off x="6859118" y="6028990"/>
            <a:ext cx="111962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Osteocyte</a:t>
            </a:r>
          </a:p>
        </p:txBody>
      </p:sp>
      <p:sp>
        <p:nvSpPr>
          <p:cNvPr id="18" name="TextBox 17">
            <a:hlinkClick r:id="rId14" action="ppaction://hlinksldjump"/>
          </p:cNvPr>
          <p:cNvSpPr txBox="1"/>
          <p:nvPr/>
        </p:nvSpPr>
        <p:spPr>
          <a:xfrm>
            <a:off x="8175366" y="4815547"/>
            <a:ext cx="992311"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Osteoblast</a:t>
            </a:r>
          </a:p>
        </p:txBody>
      </p:sp>
    </p:spTree>
    <p:extLst>
      <p:ext uri="{BB962C8B-B14F-4D97-AF65-F5344CB8AC3E}">
        <p14:creationId xmlns:p14="http://schemas.microsoft.com/office/powerpoint/2010/main" val="2896020516"/>
      </p:ext>
    </p:extLst>
  </p:cSld>
  <p:clrMapOvr>
    <a:masterClrMapping/>
  </p:clrMapOvr>
  <mc:AlternateContent xmlns:mc="http://schemas.openxmlformats.org/markup-compatibility/2006" xmlns:p14="http://schemas.microsoft.com/office/powerpoint/2010/main">
    <mc:Choice Requires="p14">
      <p:transition p14:dur="100" advClick="0" advTm="180000">
        <p:cut/>
      </p:transition>
    </mc:Choice>
    <mc:Fallback xmlns="">
      <p:transition advClick="0" advTm="18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par>
                                <p:cTn id="18" presetID="22" presetClass="entr" presetSubtype="1"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up)">
                                      <p:cBhvr>
                                        <p:cTn id="20" dur="500"/>
                                        <p:tgtEl>
                                          <p:spTgt spid="44"/>
                                        </p:tgtEl>
                                      </p:cBhvr>
                                    </p:animEffect>
                                  </p:childTnLst>
                                </p:cTn>
                              </p:par>
                              <p:par>
                                <p:cTn id="21" presetID="22" presetClass="entr" presetSubtype="1"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up)">
                                      <p:cBhvr>
                                        <p:cTn id="23" dur="500"/>
                                        <p:tgtEl>
                                          <p:spTgt spid="52"/>
                                        </p:tgtEl>
                                      </p:cBhvr>
                                    </p:animEffect>
                                  </p:childTnLst>
                                </p:cTn>
                              </p:par>
                              <p:par>
                                <p:cTn id="24" presetID="22" presetClass="entr" presetSubtype="1"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up)">
                                      <p:cBhvr>
                                        <p:cTn id="26" dur="500"/>
                                        <p:tgtEl>
                                          <p:spTgt spid="45"/>
                                        </p:tgtEl>
                                      </p:cBhvr>
                                    </p:animEffect>
                                  </p:childTnLst>
                                </p:cTn>
                              </p:par>
                              <p:par>
                                <p:cTn id="27" presetID="22" presetClass="entr" presetSubtype="4"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down)">
                                      <p:cBhvr>
                                        <p:cTn id="29" dur="500"/>
                                        <p:tgtEl>
                                          <p:spTgt spid="47"/>
                                        </p:tgtEl>
                                      </p:cBhvr>
                                    </p:animEffect>
                                  </p:childTnLst>
                                </p:cTn>
                              </p:par>
                              <p:par>
                                <p:cTn id="30" presetID="22" presetClass="entr" presetSubtype="4"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par>
                                <p:cTn id="33" presetID="22" presetClass="entr" presetSubtype="1"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up)">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359582"/>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708991"/>
      </p:ext>
    </p:extLst>
  </p:cSld>
  <p:clrMapOvr>
    <a:masterClrMapping/>
  </p:clrMapOvr>
  <mc:AlternateContent xmlns:mc="http://schemas.openxmlformats.org/markup-compatibility/2006" xmlns:p14="http://schemas.microsoft.com/office/powerpoint/2010/main">
    <mc:Choice Requires="p14">
      <p:transition p14:dur="100" advClick="0" advTm="0">
        <p:fade/>
      </p:transition>
    </mc:Choice>
    <mc:Fallback xmlns="">
      <p:transition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757230"/>
      </p:ext>
    </p:extLst>
  </p:cSld>
  <p:clrMapOvr>
    <a:masterClrMapping/>
  </p:clrMapOvr>
  <mc:AlternateContent xmlns:mc="http://schemas.openxmlformats.org/markup-compatibility/2006" xmlns:p14="http://schemas.microsoft.com/office/powerpoint/2010/main">
    <mc:Choice Requires="p14">
      <p:transition p14:dur="100" advClick="0" advTm="0">
        <p:fade/>
      </p:transition>
    </mc:Choice>
    <mc:Fallback xmlns="">
      <p:transition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4700" y="2607849"/>
            <a:ext cx="2819196" cy="778675"/>
          </a:xfrm>
          <a:prstGeom prst="rect">
            <a:avLst/>
          </a:prstGeom>
          <a:noFill/>
        </p:spPr>
        <p:txBody>
          <a:bodyPr wrap="square" rtlCol="0">
            <a:spAutoFit/>
          </a:bodyPr>
          <a:lstStyle/>
          <a:p>
            <a:pPr>
              <a:lnSpc>
                <a:spcPct val="90000"/>
              </a:lnSpc>
              <a:spcAft>
                <a:spcPts val="600"/>
              </a:spcAft>
            </a:pPr>
            <a:r>
              <a:rPr lang="en-US" sz="2000" dirty="0" err="1">
                <a:solidFill>
                  <a:srgbClr val="424242"/>
                </a:solidFill>
                <a:latin typeface="Arial" panose="020B0604020202020204" pitchFamily="34" charset="0"/>
                <a:cs typeface="Arial" panose="020B0604020202020204" pitchFamily="34" charset="0"/>
              </a:rPr>
              <a:t>Osteoprotegerin</a:t>
            </a:r>
            <a:endParaRPr lang="en-US" sz="2000" dirty="0">
              <a:solidFill>
                <a:srgbClr val="424242"/>
              </a:solidFill>
              <a:latin typeface="Arial" panose="020B0604020202020204" pitchFamily="34" charset="0"/>
              <a:cs typeface="Arial" panose="020B0604020202020204" pitchFamily="34" charset="0"/>
            </a:endParaRPr>
          </a:p>
          <a:p>
            <a:pPr>
              <a:lnSpc>
                <a:spcPct val="90000"/>
              </a:lnSpc>
            </a:pPr>
            <a:r>
              <a:rPr lang="en-US" sz="800" dirty="0">
                <a:latin typeface="Arial" panose="020B0604020202020204" pitchFamily="34" charset="0"/>
                <a:cs typeface="Arial" panose="020B0604020202020204" pitchFamily="34" charset="0"/>
              </a:rPr>
              <a:t>Osteoblasts produce a glycoprotein called </a:t>
            </a:r>
            <a:r>
              <a:rPr lang="en-US" sz="800" dirty="0" err="1">
                <a:latin typeface="Arial" panose="020B0604020202020204" pitchFamily="34" charset="0"/>
                <a:cs typeface="Arial" panose="020B0604020202020204" pitchFamily="34" charset="0"/>
              </a:rPr>
              <a:t>osteoprotegerin</a:t>
            </a:r>
            <a:r>
              <a:rPr lang="en-US" sz="800" dirty="0">
                <a:latin typeface="Arial" panose="020B0604020202020204" pitchFamily="34" charset="0"/>
                <a:cs typeface="Arial" panose="020B0604020202020204" pitchFamily="34" charset="0"/>
              </a:rPr>
              <a:t> (OPG), which binds to RANKL and prevents it from binding to RANK</a:t>
            </a:r>
            <a:r>
              <a:rPr lang="en-US" sz="800" baseline="30000" dirty="0">
                <a:latin typeface="Arial" panose="020B0604020202020204" pitchFamily="34" charset="0"/>
                <a:cs typeface="Arial" panose="020B0604020202020204" pitchFamily="34" charset="0"/>
              </a:rPr>
              <a:t>1</a:t>
            </a:r>
          </a:p>
        </p:txBody>
      </p:sp>
      <p:sp>
        <p:nvSpPr>
          <p:cNvPr id="27" name="TextBox 26"/>
          <p:cNvSpPr txBox="1"/>
          <p:nvPr/>
        </p:nvSpPr>
        <p:spPr>
          <a:xfrm>
            <a:off x="124700" y="6564399"/>
            <a:ext cx="2894228" cy="207749"/>
          </a:xfrm>
          <a:prstGeom prst="rect">
            <a:avLst/>
          </a:prstGeom>
          <a:noFill/>
        </p:spPr>
        <p:txBody>
          <a:bodyPr wrap="square" rtlCol="0" anchor="b">
            <a:spAutoFit/>
          </a:bodyPr>
          <a:lstStyle/>
          <a:p>
            <a:r>
              <a:rPr lang="fr-FR" sz="750" baseline="30000" dirty="0">
                <a:solidFill>
                  <a:schemeClr val="tx1">
                    <a:lumMod val="65000"/>
                    <a:lumOff val="35000"/>
                  </a:schemeClr>
                </a:solidFill>
                <a:latin typeface="Arial" panose="020B0604020202020204" pitchFamily="34" charset="0"/>
                <a:cs typeface="Arial" panose="020B0604020202020204" pitchFamily="34" charset="0"/>
              </a:rPr>
              <a:t>1</a:t>
            </a:r>
            <a:r>
              <a:rPr lang="fr-FR" sz="750" dirty="0">
                <a:solidFill>
                  <a:schemeClr val="tx1">
                    <a:lumMod val="65000"/>
                    <a:lumOff val="35000"/>
                  </a:schemeClr>
                </a:solidFill>
                <a:latin typeface="Arial" panose="020B0604020202020204" pitchFamily="34" charset="0"/>
                <a:cs typeface="Arial" panose="020B0604020202020204" pitchFamily="34" charset="0"/>
              </a:rPr>
              <a:t> </a:t>
            </a:r>
            <a:r>
              <a:rPr lang="fr-FR" sz="750" dirty="0" err="1">
                <a:solidFill>
                  <a:schemeClr val="tx1">
                    <a:lumMod val="65000"/>
                    <a:lumOff val="35000"/>
                  </a:schemeClr>
                </a:solidFill>
                <a:latin typeface="Arial" panose="020B0604020202020204" pitchFamily="34" charset="0"/>
                <a:cs typeface="Arial" panose="020B0604020202020204" pitchFamily="34" charset="0"/>
              </a:rPr>
              <a:t>Hofbauer</a:t>
            </a:r>
            <a:r>
              <a:rPr lang="fr-FR" sz="750" dirty="0">
                <a:solidFill>
                  <a:schemeClr val="tx1">
                    <a:lumMod val="65000"/>
                    <a:lumOff val="35000"/>
                  </a:schemeClr>
                </a:solidFill>
                <a:latin typeface="Arial" panose="020B0604020202020204" pitchFamily="34" charset="0"/>
                <a:cs typeface="Arial" panose="020B0604020202020204" pitchFamily="34" charset="0"/>
              </a:rPr>
              <a:t> LC, et al. </a:t>
            </a:r>
            <a:r>
              <a:rPr lang="fr-FR" sz="750" i="1" dirty="0">
                <a:solidFill>
                  <a:schemeClr val="tx1">
                    <a:lumMod val="65000"/>
                    <a:lumOff val="35000"/>
                  </a:schemeClr>
                </a:solidFill>
                <a:latin typeface="Arial" panose="020B0604020202020204" pitchFamily="34" charset="0"/>
                <a:cs typeface="Arial" panose="020B0604020202020204" pitchFamily="34" charset="0"/>
              </a:rPr>
              <a:t>JAMA</a:t>
            </a:r>
            <a:r>
              <a:rPr lang="fr-FR" sz="750" dirty="0">
                <a:solidFill>
                  <a:schemeClr val="tx1">
                    <a:lumMod val="65000"/>
                    <a:lumOff val="35000"/>
                  </a:schemeClr>
                </a:solidFill>
                <a:latin typeface="Arial" panose="020B0604020202020204" pitchFamily="34" charset="0"/>
                <a:cs typeface="Arial" panose="020B0604020202020204" pitchFamily="34" charset="0"/>
              </a:rPr>
              <a:t>. 2004;292:490-495.</a:t>
            </a:r>
            <a:r>
              <a:rPr lang="en-US" sz="750" dirty="0">
                <a:solidFill>
                  <a:schemeClr val="tx1">
                    <a:lumMod val="65000"/>
                    <a:lumOff val="35000"/>
                  </a:schemeClr>
                </a:solidFill>
                <a:latin typeface="Arial" panose="020B0604020202020204" pitchFamily="34" charset="0"/>
                <a:cs typeface="Arial" panose="020B0604020202020204" pitchFamily="34" charset="0"/>
              </a:rPr>
              <a:t>. </a:t>
            </a: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792" y="2430037"/>
            <a:ext cx="223554" cy="968734"/>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4319" y="3744290"/>
            <a:ext cx="680111" cy="1438344"/>
          </a:xfrm>
          <a:prstGeom prst="rect">
            <a:avLst/>
          </a:prstGeom>
        </p:spPr>
      </p:pic>
      <p:sp>
        <p:nvSpPr>
          <p:cNvPr id="6" name="Rectangle 5">
            <a:hlinkClick r:id="rId5" action="ppaction://hlinksldjump"/>
          </p:cNvPr>
          <p:cNvSpPr/>
          <p:nvPr/>
        </p:nvSpPr>
        <p:spPr>
          <a:xfrm>
            <a:off x="2063945"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6" action="ppaction://hlinksldjump"/>
          </p:cNvPr>
          <p:cNvSpPr/>
          <p:nvPr/>
        </p:nvSpPr>
        <p:spPr>
          <a:xfrm>
            <a:off x="108595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781298"/>
      </p:ext>
    </p:extLst>
  </p:cSld>
  <p:clrMapOvr>
    <a:masterClrMapping/>
  </p:clrMapOvr>
  <mc:AlternateContent xmlns:mc="http://schemas.openxmlformats.org/markup-compatibility/2006" xmlns:p14="http://schemas.microsoft.com/office/powerpoint/2010/main">
    <mc:Choice Requires="p14">
      <p:transition p14:dur="100" advClick="0" advTm="180000">
        <p:cut/>
      </p:transition>
    </mc:Choice>
    <mc:Fallback xmlns="">
      <p:transition advClick="0" advTm="18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down)">
                                      <p:cBhvr>
                                        <p:cTn id="14" dur="500"/>
                                        <p:tgtEl>
                                          <p:spTgt spid="50"/>
                                        </p:tgtEl>
                                      </p:cBhvr>
                                    </p:animEffect>
                                  </p:childTnLst>
                                </p:cTn>
                              </p:par>
                              <p:par>
                                <p:cTn id="15" presetID="22" presetClass="entr" presetSubtype="4"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331177"/>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689372"/>
      </p:ext>
    </p:extLst>
  </p:cSld>
  <p:clrMapOvr>
    <a:masterClrMapping/>
  </p:clrMapOvr>
  <mc:AlternateContent xmlns:mc="http://schemas.openxmlformats.org/markup-compatibility/2006" xmlns:p14="http://schemas.microsoft.com/office/powerpoint/2010/main">
    <mc:Choice Requires="p14">
      <p:transition p14:dur="100" advClick="0" advTm="0">
        <p:fade/>
      </p:transition>
    </mc:Choice>
    <mc:Fallback xmlns="">
      <p:transition advClick="0"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4700" y="2607849"/>
            <a:ext cx="2819196" cy="1221873"/>
          </a:xfrm>
          <a:prstGeom prst="rect">
            <a:avLst/>
          </a:prstGeom>
          <a:noFill/>
        </p:spPr>
        <p:txBody>
          <a:bodyPr wrap="square" rtlCol="0">
            <a:spAutoFit/>
          </a:bodyPr>
          <a:lstStyle/>
          <a:p>
            <a:pPr>
              <a:lnSpc>
                <a:spcPct val="90000"/>
              </a:lnSpc>
              <a:spcAft>
                <a:spcPts val="600"/>
              </a:spcAft>
            </a:pPr>
            <a:r>
              <a:rPr lang="en-US" sz="2000" dirty="0">
                <a:solidFill>
                  <a:srgbClr val="424242"/>
                </a:solidFill>
                <a:latin typeface="Arial" panose="020B0604020202020204" pitchFamily="34" charset="0"/>
                <a:cs typeface="Arial" panose="020B0604020202020204" pitchFamily="34" charset="0"/>
              </a:rPr>
              <a:t>RANKL</a:t>
            </a:r>
          </a:p>
          <a:p>
            <a:pPr>
              <a:lnSpc>
                <a:spcPct val="90000"/>
              </a:lnSpc>
            </a:pPr>
            <a:r>
              <a:rPr lang="en-US" sz="800" dirty="0">
                <a:latin typeface="Arial" panose="020B0604020202020204" pitchFamily="34" charset="0"/>
                <a:cs typeface="Arial" panose="020B0604020202020204" pitchFamily="34" charset="0"/>
              </a:rPr>
              <a:t>Osteoblasts, osteocytes, and T-cells produce RANKL</a:t>
            </a:r>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 which binds to and activates its receptor, RANK, on immature and mature osteoclasts</a:t>
            </a:r>
            <a:r>
              <a:rPr lang="en-US" sz="800" baseline="30000" dirty="0">
                <a:latin typeface="Arial" panose="020B0604020202020204" pitchFamily="34" charset="0"/>
                <a:cs typeface="Arial" panose="020B0604020202020204" pitchFamily="34" charset="0"/>
              </a:rPr>
              <a:t>2</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r>
              <a:rPr lang="en-US" sz="800" dirty="0">
                <a:latin typeface="Arial" panose="020B0604020202020204" pitchFamily="34" charset="0"/>
                <a:cs typeface="Arial" panose="020B0604020202020204" pitchFamily="34" charset="0"/>
              </a:rPr>
              <a:t>Binding of RANKL to RANK promotes osteoclast formation, function and survival</a:t>
            </a:r>
            <a:r>
              <a:rPr lang="en-US" sz="800" baseline="30000" dirty="0">
                <a:latin typeface="Arial" panose="020B0604020202020204" pitchFamily="34" charset="0"/>
                <a:cs typeface="Arial" panose="020B0604020202020204" pitchFamily="34" charset="0"/>
              </a:rPr>
              <a:t>2</a:t>
            </a:r>
          </a:p>
        </p:txBody>
      </p:sp>
      <p:sp>
        <p:nvSpPr>
          <p:cNvPr id="27" name="TextBox 26"/>
          <p:cNvSpPr txBox="1"/>
          <p:nvPr/>
        </p:nvSpPr>
        <p:spPr>
          <a:xfrm>
            <a:off x="124700" y="6448983"/>
            <a:ext cx="2894228" cy="323165"/>
          </a:xfrm>
          <a:prstGeom prst="rect">
            <a:avLst/>
          </a:prstGeom>
          <a:noFill/>
        </p:spPr>
        <p:txBody>
          <a:bodyPr wrap="square" rtlCol="0" anchor="b">
            <a:spAutoFit/>
          </a:bodyPr>
          <a:lstStyle/>
          <a:p>
            <a:r>
              <a:rPr lang="fr-FR" sz="750" baseline="30000" dirty="0">
                <a:solidFill>
                  <a:schemeClr val="tx1">
                    <a:lumMod val="65000"/>
                    <a:lumOff val="35000"/>
                  </a:schemeClr>
                </a:solidFill>
                <a:latin typeface="Arial" panose="020B0604020202020204" pitchFamily="34" charset="0"/>
                <a:cs typeface="Arial" panose="020B0604020202020204" pitchFamily="34" charset="0"/>
              </a:rPr>
              <a:t>1</a:t>
            </a:r>
            <a:r>
              <a:rPr lang="fr-FR" sz="750" dirty="0">
                <a:solidFill>
                  <a:schemeClr val="tx1">
                    <a:lumMod val="65000"/>
                    <a:lumOff val="35000"/>
                  </a:schemeClr>
                </a:solidFill>
                <a:latin typeface="Arial" panose="020B0604020202020204" pitchFamily="34" charset="0"/>
                <a:cs typeface="Arial" panose="020B0604020202020204" pitchFamily="34" charset="0"/>
              </a:rPr>
              <a:t> </a:t>
            </a:r>
            <a:r>
              <a:rPr lang="fr-FR" sz="750" dirty="0" err="1">
                <a:solidFill>
                  <a:schemeClr val="tx1">
                    <a:lumMod val="65000"/>
                    <a:lumOff val="35000"/>
                  </a:schemeClr>
                </a:solidFill>
                <a:latin typeface="Arial" panose="020B0604020202020204" pitchFamily="34" charset="0"/>
                <a:cs typeface="Arial" panose="020B0604020202020204" pitchFamily="34" charset="0"/>
              </a:rPr>
              <a:t>Nakashima</a:t>
            </a:r>
            <a:r>
              <a:rPr lang="fr-FR" sz="750" dirty="0">
                <a:solidFill>
                  <a:schemeClr val="tx1">
                    <a:lumMod val="65000"/>
                    <a:lumOff val="35000"/>
                  </a:schemeClr>
                </a:solidFill>
                <a:latin typeface="Arial" panose="020B0604020202020204" pitchFamily="34" charset="0"/>
                <a:cs typeface="Arial" panose="020B0604020202020204" pitchFamily="34" charset="0"/>
              </a:rPr>
              <a:t> T, et al. </a:t>
            </a:r>
            <a:r>
              <a:rPr lang="fr-FR" sz="750" i="1" dirty="0">
                <a:solidFill>
                  <a:schemeClr val="tx1">
                    <a:lumMod val="65000"/>
                    <a:lumOff val="35000"/>
                  </a:schemeClr>
                </a:solidFill>
                <a:latin typeface="Arial" panose="020B0604020202020204" pitchFamily="34" charset="0"/>
                <a:cs typeface="Arial" panose="020B0604020202020204" pitchFamily="34" charset="0"/>
              </a:rPr>
              <a:t>Nat Med</a:t>
            </a:r>
            <a:r>
              <a:rPr lang="fr-FR" sz="750" dirty="0">
                <a:solidFill>
                  <a:schemeClr val="tx1">
                    <a:lumMod val="65000"/>
                    <a:lumOff val="35000"/>
                  </a:schemeClr>
                </a:solidFill>
                <a:latin typeface="Arial" panose="020B0604020202020204" pitchFamily="34" charset="0"/>
                <a:cs typeface="Arial" panose="020B0604020202020204" pitchFamily="34" charset="0"/>
              </a:rPr>
              <a:t>. 2011;17:1231-1234.</a:t>
            </a:r>
          </a:p>
          <a:p>
            <a:r>
              <a:rPr lang="fr-FR" sz="750" baseline="30000" dirty="0">
                <a:solidFill>
                  <a:schemeClr val="tx1">
                    <a:lumMod val="65000"/>
                    <a:lumOff val="35000"/>
                  </a:schemeClr>
                </a:solidFill>
                <a:latin typeface="Arial" panose="020B0604020202020204" pitchFamily="34" charset="0"/>
                <a:cs typeface="Arial" panose="020B0604020202020204" pitchFamily="34" charset="0"/>
              </a:rPr>
              <a:t>2</a:t>
            </a:r>
            <a:r>
              <a:rPr lang="fr-FR" sz="750" dirty="0">
                <a:solidFill>
                  <a:schemeClr val="tx1">
                    <a:lumMod val="65000"/>
                    <a:lumOff val="35000"/>
                  </a:schemeClr>
                </a:solidFill>
                <a:latin typeface="Arial" panose="020B0604020202020204" pitchFamily="34" charset="0"/>
                <a:cs typeface="Arial" panose="020B0604020202020204" pitchFamily="34" charset="0"/>
              </a:rPr>
              <a:t> Dempster DW, et al. </a:t>
            </a:r>
            <a:r>
              <a:rPr lang="fr-FR" sz="750" i="1" dirty="0">
                <a:solidFill>
                  <a:schemeClr val="tx1">
                    <a:lumMod val="65000"/>
                    <a:lumOff val="35000"/>
                  </a:schemeClr>
                </a:solidFill>
                <a:latin typeface="Arial" panose="020B0604020202020204" pitchFamily="34" charset="0"/>
                <a:cs typeface="Arial" panose="020B0604020202020204" pitchFamily="34" charset="0"/>
              </a:rPr>
              <a:t>Clin </a:t>
            </a:r>
            <a:r>
              <a:rPr lang="fr-FR" sz="750" i="1" dirty="0" err="1">
                <a:solidFill>
                  <a:schemeClr val="tx1">
                    <a:lumMod val="65000"/>
                    <a:lumOff val="35000"/>
                  </a:schemeClr>
                </a:solidFill>
                <a:latin typeface="Arial" panose="020B0604020202020204" pitchFamily="34" charset="0"/>
                <a:cs typeface="Arial" panose="020B0604020202020204" pitchFamily="34" charset="0"/>
              </a:rPr>
              <a:t>Thera</a:t>
            </a:r>
            <a:r>
              <a:rPr lang="fr-FR" sz="750" dirty="0">
                <a:solidFill>
                  <a:schemeClr val="tx1">
                    <a:lumMod val="65000"/>
                    <a:lumOff val="35000"/>
                  </a:schemeClr>
                </a:solidFill>
                <a:latin typeface="Arial" panose="020B0604020202020204" pitchFamily="34" charset="0"/>
                <a:cs typeface="Arial" panose="020B0604020202020204" pitchFamily="34" charset="0"/>
              </a:rPr>
              <a:t>. 2012; 34:521-536.</a:t>
            </a:r>
            <a:endParaRPr lang="en-US" sz="75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911" y="2326912"/>
            <a:ext cx="1412257" cy="4172785"/>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9085" y="2191930"/>
            <a:ext cx="1003764" cy="1341393"/>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4239" y="1949088"/>
            <a:ext cx="1160659" cy="142779"/>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4319" y="3744290"/>
            <a:ext cx="680111" cy="1438344"/>
          </a:xfrm>
          <a:prstGeom prst="rect">
            <a:avLst/>
          </a:prstGeom>
        </p:spPr>
      </p:pic>
      <p:cxnSp>
        <p:nvCxnSpPr>
          <p:cNvPr id="47" name="Straight Connector 46"/>
          <p:cNvCxnSpPr/>
          <p:nvPr/>
        </p:nvCxnSpPr>
        <p:spPr>
          <a:xfrm>
            <a:off x="209006" y="3503146"/>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hlinkClick r:id="rId7" action="ppaction://hlinksldjump"/>
          </p:cNvPr>
          <p:cNvSpPr/>
          <p:nvPr/>
        </p:nvSpPr>
        <p:spPr>
          <a:xfrm>
            <a:off x="2063945"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8" action="ppaction://hlinksldjump"/>
          </p:cNvPr>
          <p:cNvSpPr/>
          <p:nvPr/>
        </p:nvSpPr>
        <p:spPr>
          <a:xfrm>
            <a:off x="108595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8" action="ppaction://hlinksldjump"/>
          </p:cNvPr>
          <p:cNvSpPr txBox="1"/>
          <p:nvPr/>
        </p:nvSpPr>
        <p:spPr>
          <a:xfrm>
            <a:off x="6707214" y="3297544"/>
            <a:ext cx="63883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OPG</a:t>
            </a:r>
          </a:p>
        </p:txBody>
      </p:sp>
      <p:sp>
        <p:nvSpPr>
          <p:cNvPr id="12" name="TextBox 11">
            <a:hlinkClick r:id="rId9" action="ppaction://hlinksldjump"/>
          </p:cNvPr>
          <p:cNvSpPr txBox="1"/>
          <p:nvPr/>
        </p:nvSpPr>
        <p:spPr>
          <a:xfrm>
            <a:off x="6859118" y="6028990"/>
            <a:ext cx="111962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Osteocyte</a:t>
            </a:r>
          </a:p>
        </p:txBody>
      </p:sp>
      <p:sp>
        <p:nvSpPr>
          <p:cNvPr id="13" name="TextBox 12">
            <a:hlinkClick r:id="rId10" action="ppaction://hlinksldjump"/>
          </p:cNvPr>
          <p:cNvSpPr txBox="1"/>
          <p:nvPr/>
        </p:nvSpPr>
        <p:spPr>
          <a:xfrm>
            <a:off x="8175366" y="4815547"/>
            <a:ext cx="992311"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Osteoblast</a:t>
            </a:r>
          </a:p>
        </p:txBody>
      </p:sp>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61792" y="2430037"/>
            <a:ext cx="223554" cy="968734"/>
          </a:xfrm>
          <a:prstGeom prst="rect">
            <a:avLst/>
          </a:prstGeom>
        </p:spPr>
      </p:pic>
      <p:sp>
        <p:nvSpPr>
          <p:cNvPr id="15" name="TextBox 14">
            <a:hlinkClick r:id="rId12" action="ppaction://hlinksldjump"/>
          </p:cNvPr>
          <p:cNvSpPr txBox="1"/>
          <p:nvPr/>
        </p:nvSpPr>
        <p:spPr>
          <a:xfrm>
            <a:off x="9522372" y="3296281"/>
            <a:ext cx="931908" cy="276999"/>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Sclerostin</a:t>
            </a:r>
            <a:endParaRPr lang="en-US" sz="1200" b="1" dirty="0">
              <a:latin typeface="Arial" panose="020B0604020202020204" pitchFamily="34" charset="0"/>
              <a:cs typeface="Arial" panose="020B0604020202020204" pitchFamily="34" charset="0"/>
            </a:endParaRPr>
          </a:p>
        </p:txBody>
      </p:sp>
      <p:sp>
        <p:nvSpPr>
          <p:cNvPr id="16" name="TextBox 15"/>
          <p:cNvSpPr txBox="1"/>
          <p:nvPr/>
        </p:nvSpPr>
        <p:spPr>
          <a:xfrm>
            <a:off x="7527225" y="2451122"/>
            <a:ext cx="980778" cy="424732"/>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pPr algn="l">
              <a:lnSpc>
                <a:spcPct val="90000"/>
              </a:lnSpc>
            </a:pPr>
            <a:r>
              <a:rPr lang="en-US" dirty="0"/>
              <a:t>Osteoblast precursor</a:t>
            </a:r>
          </a:p>
        </p:txBody>
      </p:sp>
    </p:spTree>
    <p:extLst>
      <p:ext uri="{BB962C8B-B14F-4D97-AF65-F5344CB8AC3E}">
        <p14:creationId xmlns:p14="http://schemas.microsoft.com/office/powerpoint/2010/main" val="2722771463"/>
      </p:ext>
    </p:extLst>
  </p:cSld>
  <p:clrMapOvr>
    <a:masterClrMapping/>
  </p:clrMapOvr>
  <mc:AlternateContent xmlns:mc="http://schemas.openxmlformats.org/markup-compatibility/2006" xmlns:p14="http://schemas.microsoft.com/office/powerpoint/2010/main">
    <mc:Choice Requires="p14">
      <p:transition p14:dur="100" advClick="0" advTm="180000">
        <p:cut/>
      </p:transition>
    </mc:Choice>
    <mc:Fallback xmlns="">
      <p:transition advClick="0" advTm="18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right)">
                                      <p:cBhvr>
                                        <p:cTn id="17" dur="500"/>
                                        <p:tgtEl>
                                          <p:spTgt spid="45"/>
                                        </p:tgtEl>
                                      </p:cBhvr>
                                    </p:animEffect>
                                  </p:childTnLst>
                                </p:cTn>
                              </p:par>
                              <p:par>
                                <p:cTn id="18" presetID="22" presetClass="entr" presetSubtype="1"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up)">
                                      <p:cBhvr>
                                        <p:cTn id="20" dur="500"/>
                                        <p:tgtEl>
                                          <p:spTgt spid="44"/>
                                        </p:tgtEl>
                                      </p:cBhvr>
                                    </p:animEffect>
                                  </p:childTnLst>
                                </p:cTn>
                              </p:par>
                              <p:par>
                                <p:cTn id="21" presetID="2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00"/>
                                        <p:tgtEl>
                                          <p:spTgt spid="46"/>
                                        </p:tgtEl>
                                      </p:cBhvr>
                                    </p:animEffect>
                                  </p:childTnLst>
                                </p:cTn>
                              </p:par>
                              <p:par>
                                <p:cTn id="24" presetID="22" presetClass="entr" presetSubtype="4"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par>
                                <p:cTn id="27" presetID="2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270095"/>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201009"/>
      </p:ext>
    </p:extLst>
  </p:cSld>
  <p:clrMapOvr>
    <a:masterClrMapping/>
  </p:clrMapOvr>
  <mc:AlternateContent xmlns:mc="http://schemas.openxmlformats.org/markup-compatibility/2006" xmlns:p14="http://schemas.microsoft.com/office/powerpoint/2010/main">
    <mc:Choice Requires="p14">
      <p:transition p14:dur="100" advClick="0" advTm="0">
        <p:fade/>
      </p:transition>
    </mc:Choice>
    <mc:Fallback xmlns="">
      <p:transition advClick="0"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4700" y="2607849"/>
            <a:ext cx="2819196" cy="1111073"/>
          </a:xfrm>
          <a:prstGeom prst="rect">
            <a:avLst/>
          </a:prstGeom>
          <a:noFill/>
        </p:spPr>
        <p:txBody>
          <a:bodyPr wrap="square" rtlCol="0">
            <a:spAutoFit/>
          </a:bodyPr>
          <a:lstStyle/>
          <a:p>
            <a:pPr>
              <a:lnSpc>
                <a:spcPct val="90000"/>
              </a:lnSpc>
              <a:spcAft>
                <a:spcPts val="600"/>
              </a:spcAft>
            </a:pPr>
            <a:r>
              <a:rPr lang="en-US" sz="2000" dirty="0">
                <a:solidFill>
                  <a:srgbClr val="424242"/>
                </a:solidFill>
                <a:latin typeface="Arial" panose="020B0604020202020204" pitchFamily="34" charset="0"/>
                <a:cs typeface="Arial" panose="020B0604020202020204" pitchFamily="34" charset="0"/>
              </a:rPr>
              <a:t>Osteoclasts</a:t>
            </a:r>
          </a:p>
          <a:p>
            <a:pPr>
              <a:lnSpc>
                <a:spcPct val="90000"/>
              </a:lnSpc>
            </a:pPr>
            <a:r>
              <a:rPr lang="en-US" sz="800" dirty="0">
                <a:latin typeface="Arial" panose="020B0604020202020204" pitchFamily="34" charset="0"/>
                <a:cs typeface="Arial" panose="020B0604020202020204" pitchFamily="34" charset="0"/>
              </a:rPr>
              <a:t>Osteoclasts are large, multi-nucleated cells derived from monocyte/macrophage precursors</a:t>
            </a:r>
            <a:r>
              <a:rPr lang="en-US" sz="800" baseline="30000" dirty="0">
                <a:latin typeface="Arial" panose="020B0604020202020204" pitchFamily="34" charset="0"/>
                <a:cs typeface="Arial" panose="020B0604020202020204" pitchFamily="34" charset="0"/>
              </a:rPr>
              <a:t>1</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r>
              <a:rPr lang="en-US" sz="800" dirty="0">
                <a:latin typeface="Arial" panose="020B0604020202020204" pitchFamily="34" charset="0"/>
                <a:cs typeface="Arial" panose="020B0604020202020204" pitchFamily="34" charset="0"/>
              </a:rPr>
              <a:t>Osteoclasts attach to bone matrix, then secrete acid and enzymes that degrade bone</a:t>
            </a:r>
            <a:r>
              <a:rPr lang="en-US" sz="800" baseline="30000" dirty="0">
                <a:latin typeface="Arial" panose="020B0604020202020204" pitchFamily="34" charset="0"/>
                <a:cs typeface="Arial" panose="020B0604020202020204" pitchFamily="34" charset="0"/>
              </a:rPr>
              <a:t>1</a:t>
            </a:r>
          </a:p>
        </p:txBody>
      </p:sp>
      <p:sp>
        <p:nvSpPr>
          <p:cNvPr id="27" name="TextBox 26"/>
          <p:cNvSpPr txBox="1"/>
          <p:nvPr/>
        </p:nvSpPr>
        <p:spPr>
          <a:xfrm>
            <a:off x="124700" y="6564399"/>
            <a:ext cx="2894228" cy="207749"/>
          </a:xfrm>
          <a:prstGeom prst="rect">
            <a:avLst/>
          </a:prstGeom>
          <a:noFill/>
        </p:spPr>
        <p:txBody>
          <a:bodyPr wrap="square" rtlCol="0" anchor="b">
            <a:spAutoFit/>
          </a:bodyPr>
          <a:lstStyle/>
          <a:p>
            <a:r>
              <a:rPr lang="fr-FR" sz="750" baseline="30000" dirty="0">
                <a:solidFill>
                  <a:schemeClr val="tx1">
                    <a:lumMod val="65000"/>
                    <a:lumOff val="35000"/>
                  </a:schemeClr>
                </a:solidFill>
                <a:latin typeface="Arial" panose="020B0604020202020204" pitchFamily="34" charset="0"/>
                <a:cs typeface="Arial" panose="020B0604020202020204" pitchFamily="34" charset="0"/>
              </a:rPr>
              <a:t>1</a:t>
            </a:r>
            <a:r>
              <a:rPr lang="fr-FR" sz="750" dirty="0">
                <a:solidFill>
                  <a:schemeClr val="tx1">
                    <a:lumMod val="65000"/>
                    <a:lumOff val="35000"/>
                  </a:schemeClr>
                </a:solidFill>
                <a:latin typeface="Arial" panose="020B0604020202020204" pitchFamily="34" charset="0"/>
                <a:cs typeface="Arial" panose="020B0604020202020204" pitchFamily="34" charset="0"/>
              </a:rPr>
              <a:t> Boyle WJ, et al. </a:t>
            </a:r>
            <a:r>
              <a:rPr lang="fr-FR" sz="750" i="1" dirty="0">
                <a:solidFill>
                  <a:schemeClr val="tx1">
                    <a:lumMod val="65000"/>
                    <a:lumOff val="35000"/>
                  </a:schemeClr>
                </a:solidFill>
                <a:latin typeface="Arial" panose="020B0604020202020204" pitchFamily="34" charset="0"/>
                <a:cs typeface="Arial" panose="020B0604020202020204" pitchFamily="34" charset="0"/>
              </a:rPr>
              <a:t>Nature</a:t>
            </a:r>
            <a:r>
              <a:rPr lang="fr-FR" sz="750" dirty="0">
                <a:solidFill>
                  <a:schemeClr val="tx1">
                    <a:lumMod val="65000"/>
                    <a:lumOff val="35000"/>
                  </a:schemeClr>
                </a:solidFill>
                <a:latin typeface="Arial" panose="020B0604020202020204" pitchFamily="34" charset="0"/>
                <a:cs typeface="Arial" panose="020B0604020202020204" pitchFamily="34" charset="0"/>
              </a:rPr>
              <a:t>. 2003;423:337-342.</a:t>
            </a:r>
            <a:endParaRPr lang="en-US" sz="75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085" y="2191930"/>
            <a:ext cx="1003764" cy="1341393"/>
          </a:xfrm>
          <a:prstGeom prst="rect">
            <a:avLst/>
          </a:prstGeom>
        </p:spPr>
      </p:pic>
      <p:cxnSp>
        <p:nvCxnSpPr>
          <p:cNvPr id="47" name="Straight Connector 46"/>
          <p:cNvCxnSpPr/>
          <p:nvPr/>
        </p:nvCxnSpPr>
        <p:spPr>
          <a:xfrm>
            <a:off x="209006" y="3399070"/>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hlinkClick r:id="rId4" action="ppaction://hlinksldjump"/>
          </p:cNvPr>
          <p:cNvSpPr/>
          <p:nvPr/>
        </p:nvSpPr>
        <p:spPr>
          <a:xfrm>
            <a:off x="2063945"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5" action="ppaction://hlinksldjump"/>
          </p:cNvPr>
          <p:cNvSpPr/>
          <p:nvPr/>
        </p:nvSpPr>
        <p:spPr>
          <a:xfrm>
            <a:off x="108595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5764" y="878845"/>
            <a:ext cx="1441342" cy="122746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1177" y="1896860"/>
            <a:ext cx="819758" cy="1830482"/>
          </a:xfrm>
          <a:prstGeom prst="rect">
            <a:avLst/>
          </a:prstGeom>
        </p:spPr>
      </p:pic>
    </p:spTree>
    <p:extLst>
      <p:ext uri="{BB962C8B-B14F-4D97-AF65-F5344CB8AC3E}">
        <p14:creationId xmlns:p14="http://schemas.microsoft.com/office/powerpoint/2010/main" val="3808950331"/>
      </p:ext>
    </p:extLst>
  </p:cSld>
  <p:clrMapOvr>
    <a:masterClrMapping/>
  </p:clrMapOvr>
  <mc:AlternateContent xmlns:mc="http://schemas.openxmlformats.org/markup-compatibility/2006" xmlns:p14="http://schemas.microsoft.com/office/powerpoint/2010/main">
    <mc:Choice Requires="p14">
      <p:transition p14:dur="100" advClick="0" advTm="180000">
        <p:cut/>
      </p:transition>
    </mc:Choice>
    <mc:Fallback xmlns="">
      <p:transition advClick="0" advTm="18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500"/>
                                        <p:tgtEl>
                                          <p:spTgt spid="44"/>
                                        </p:tgtEl>
                                      </p:cBhvr>
                                    </p:animEffect>
                                  </p:childTnLst>
                                </p:cTn>
                              </p:par>
                              <p:par>
                                <p:cTn id="18" presetID="22" presetClass="entr" presetSubtype="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020183"/>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506698"/>
      </p:ext>
    </p:extLst>
  </p:cSld>
  <p:clrMapOvr>
    <a:masterClrMapping/>
  </p:clrMapOvr>
  <mc:AlternateContent xmlns:mc="http://schemas.openxmlformats.org/markup-compatibility/2006" xmlns:p14="http://schemas.microsoft.com/office/powerpoint/2010/main">
    <mc:Choice Requires="p14">
      <p:transition p14:dur="100" advClick="0" advTm="0">
        <p:fade/>
      </p:transition>
    </mc:Choice>
    <mc:Fallback xmlns="">
      <p:transition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4700" y="2607849"/>
            <a:ext cx="2819196" cy="1111073"/>
          </a:xfrm>
          <a:prstGeom prst="rect">
            <a:avLst/>
          </a:prstGeom>
          <a:noFill/>
        </p:spPr>
        <p:txBody>
          <a:bodyPr wrap="square" rtlCol="0">
            <a:spAutoFit/>
          </a:bodyPr>
          <a:lstStyle/>
          <a:p>
            <a:pPr>
              <a:lnSpc>
                <a:spcPct val="90000"/>
              </a:lnSpc>
              <a:spcAft>
                <a:spcPts val="600"/>
              </a:spcAft>
            </a:pPr>
            <a:r>
              <a:rPr lang="en-US" sz="2000" dirty="0">
                <a:solidFill>
                  <a:srgbClr val="424242"/>
                </a:solidFill>
                <a:latin typeface="Arial" panose="020B0604020202020204" pitchFamily="34" charset="0"/>
                <a:cs typeface="Arial" panose="020B0604020202020204" pitchFamily="34" charset="0"/>
              </a:rPr>
              <a:t>Parathyroid Hormone</a:t>
            </a:r>
          </a:p>
          <a:p>
            <a:pPr>
              <a:lnSpc>
                <a:spcPct val="90000"/>
              </a:lnSpc>
            </a:pPr>
            <a:r>
              <a:rPr lang="en-US" sz="800" dirty="0">
                <a:latin typeface="Arial" panose="020B0604020202020204" pitchFamily="34" charset="0"/>
                <a:cs typeface="Arial" panose="020B0604020202020204" pitchFamily="34" charset="0"/>
              </a:rPr>
              <a:t>Parathyroid hormone (PTH) is secreted by the parathyroid gland and maintains calcium homeostasis</a:t>
            </a:r>
            <a:r>
              <a:rPr lang="en-US" sz="800" baseline="30000" dirty="0">
                <a:latin typeface="Arial" panose="020B0604020202020204" pitchFamily="34" charset="0"/>
                <a:cs typeface="Arial" panose="020B0604020202020204" pitchFamily="34" charset="0"/>
              </a:rPr>
              <a:t>1</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r>
              <a:rPr lang="en-US" sz="800" dirty="0">
                <a:latin typeface="Arial" panose="020B0604020202020204" pitchFamily="34" charset="0"/>
                <a:cs typeface="Arial" panose="020B0604020202020204" pitchFamily="34" charset="0"/>
              </a:rPr>
              <a:t>Endogenous PTH stimulates both bone formation and bone resorption</a:t>
            </a:r>
            <a:r>
              <a:rPr lang="en-US" sz="800" baseline="30000" dirty="0">
                <a:latin typeface="Arial" panose="020B0604020202020204" pitchFamily="34" charset="0"/>
                <a:cs typeface="Arial" panose="020B0604020202020204" pitchFamily="34" charset="0"/>
              </a:rPr>
              <a:t>1</a:t>
            </a:r>
          </a:p>
        </p:txBody>
      </p:sp>
      <p:cxnSp>
        <p:nvCxnSpPr>
          <p:cNvPr id="57" name="Straight Connector 56"/>
          <p:cNvCxnSpPr/>
          <p:nvPr/>
        </p:nvCxnSpPr>
        <p:spPr>
          <a:xfrm>
            <a:off x="209006" y="3362089"/>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26" y="3775091"/>
            <a:ext cx="2631328" cy="2199591"/>
          </a:xfrm>
          <a:prstGeom prst="rect">
            <a:avLst/>
          </a:prstGeom>
        </p:spPr>
      </p:pic>
      <p:sp>
        <p:nvSpPr>
          <p:cNvPr id="58" name="TextBox 57"/>
          <p:cNvSpPr txBox="1"/>
          <p:nvPr/>
        </p:nvSpPr>
        <p:spPr>
          <a:xfrm>
            <a:off x="124699" y="6102734"/>
            <a:ext cx="2947273" cy="669414"/>
          </a:xfrm>
          <a:prstGeom prst="rect">
            <a:avLst/>
          </a:prstGeom>
          <a:noFill/>
        </p:spPr>
        <p:txBody>
          <a:bodyPr wrap="square" rtlCol="0" anchor="b">
            <a:spAutoFit/>
          </a:bodyPr>
          <a:lstStyle/>
          <a:p>
            <a:r>
              <a:rPr lang="en-US" sz="750" dirty="0">
                <a:solidFill>
                  <a:schemeClr val="tx1">
                    <a:lumMod val="65000"/>
                    <a:lumOff val="35000"/>
                  </a:schemeClr>
                </a:solidFill>
                <a:latin typeface="Arial" panose="020B0604020202020204" pitchFamily="34" charset="0"/>
                <a:cs typeface="Arial" panose="020B0604020202020204" pitchFamily="34" charset="0"/>
              </a:rPr>
              <a:t>Adapted from </a:t>
            </a:r>
            <a:r>
              <a:rPr lang="en-US" sz="750" dirty="0" err="1">
                <a:solidFill>
                  <a:schemeClr val="tx1">
                    <a:lumMod val="65000"/>
                    <a:lumOff val="35000"/>
                  </a:schemeClr>
                </a:solidFill>
                <a:latin typeface="Arial" panose="020B0604020202020204" pitchFamily="34" charset="0"/>
                <a:cs typeface="Arial" panose="020B0604020202020204" pitchFamily="34" charset="0"/>
              </a:rPr>
              <a:t>Blau</a:t>
            </a:r>
            <a:r>
              <a:rPr lang="en-US" sz="750" dirty="0">
                <a:solidFill>
                  <a:schemeClr val="tx1">
                    <a:lumMod val="65000"/>
                    <a:lumOff val="35000"/>
                  </a:schemeClr>
                </a:solidFill>
                <a:latin typeface="Arial" panose="020B0604020202020204" pitchFamily="34" charset="0"/>
                <a:cs typeface="Arial" panose="020B0604020202020204" pitchFamily="34" charset="0"/>
              </a:rPr>
              <a:t> JE, et al. </a:t>
            </a:r>
            <a:r>
              <a:rPr lang="en-US" sz="750" i="1" dirty="0">
                <a:solidFill>
                  <a:schemeClr val="tx1">
                    <a:lumMod val="65000"/>
                    <a:lumOff val="35000"/>
                  </a:schemeClr>
                </a:solidFill>
                <a:latin typeface="Arial" panose="020B0604020202020204" pitchFamily="34" charset="0"/>
                <a:cs typeface="Arial" panose="020B0604020202020204" pitchFamily="34" charset="0"/>
              </a:rPr>
              <a:t>Rev </a:t>
            </a:r>
            <a:r>
              <a:rPr lang="en-US" sz="750" i="1" dirty="0" err="1">
                <a:solidFill>
                  <a:schemeClr val="tx1">
                    <a:lumMod val="65000"/>
                    <a:lumOff val="35000"/>
                  </a:schemeClr>
                </a:solidFill>
                <a:latin typeface="Arial" panose="020B0604020202020204" pitchFamily="34" charset="0"/>
                <a:cs typeface="Arial" panose="020B0604020202020204" pitchFamily="34" charset="0"/>
              </a:rPr>
              <a:t>Endocr</a:t>
            </a:r>
            <a:r>
              <a:rPr lang="en-US" sz="750" i="1" dirty="0">
                <a:solidFill>
                  <a:schemeClr val="tx1">
                    <a:lumMod val="65000"/>
                    <a:lumOff val="35000"/>
                  </a:schemeClr>
                </a:solidFill>
                <a:latin typeface="Arial" panose="020B0604020202020204" pitchFamily="34" charset="0"/>
                <a:cs typeface="Arial" panose="020B0604020202020204" pitchFamily="34" charset="0"/>
              </a:rPr>
              <a:t> </a:t>
            </a:r>
            <a:r>
              <a:rPr lang="en-US" sz="750" i="1" dirty="0" err="1">
                <a:solidFill>
                  <a:schemeClr val="tx1">
                    <a:lumMod val="65000"/>
                    <a:lumOff val="35000"/>
                  </a:schemeClr>
                </a:solidFill>
                <a:latin typeface="Arial" panose="020B0604020202020204" pitchFamily="34" charset="0"/>
                <a:cs typeface="Arial" panose="020B0604020202020204" pitchFamily="34" charset="0"/>
              </a:rPr>
              <a:t>Metab</a:t>
            </a:r>
            <a:r>
              <a:rPr lang="en-US" sz="750" i="1" dirty="0">
                <a:solidFill>
                  <a:schemeClr val="tx1">
                    <a:lumMod val="65000"/>
                    <a:lumOff val="35000"/>
                  </a:schemeClr>
                </a:solidFill>
                <a:latin typeface="Arial" panose="020B0604020202020204" pitchFamily="34" charset="0"/>
                <a:cs typeface="Arial" panose="020B0604020202020204" pitchFamily="34" charset="0"/>
              </a:rPr>
              <a:t> </a:t>
            </a:r>
            <a:r>
              <a:rPr lang="en-US" sz="750" i="1" dirty="0" err="1">
                <a:solidFill>
                  <a:schemeClr val="tx1">
                    <a:lumMod val="65000"/>
                    <a:lumOff val="35000"/>
                  </a:schemeClr>
                </a:solidFill>
                <a:latin typeface="Arial" panose="020B0604020202020204" pitchFamily="34" charset="0"/>
                <a:cs typeface="Arial" panose="020B0604020202020204" pitchFamily="34" charset="0"/>
              </a:rPr>
              <a:t>Disord</a:t>
            </a:r>
            <a:r>
              <a:rPr lang="en-US" sz="750" dirty="0">
                <a:solidFill>
                  <a:schemeClr val="tx1">
                    <a:lumMod val="65000"/>
                    <a:lumOff val="35000"/>
                  </a:schemeClr>
                </a:solidFill>
                <a:latin typeface="Arial" panose="020B0604020202020204" pitchFamily="34" charset="0"/>
                <a:cs typeface="Arial" panose="020B0604020202020204" pitchFamily="34" charset="0"/>
              </a:rPr>
              <a:t>. </a:t>
            </a:r>
            <a:br>
              <a:rPr lang="en-US" sz="750" dirty="0">
                <a:solidFill>
                  <a:schemeClr val="tx1">
                    <a:lumMod val="65000"/>
                    <a:lumOff val="35000"/>
                  </a:schemeClr>
                </a:solidFill>
                <a:latin typeface="Arial" panose="020B0604020202020204" pitchFamily="34" charset="0"/>
                <a:cs typeface="Arial" panose="020B0604020202020204" pitchFamily="34" charset="0"/>
              </a:rPr>
            </a:br>
            <a:r>
              <a:rPr lang="en-US" sz="750" dirty="0">
                <a:solidFill>
                  <a:schemeClr val="tx1">
                    <a:lumMod val="65000"/>
                    <a:lumOff val="35000"/>
                  </a:schemeClr>
                </a:solidFill>
                <a:latin typeface="Arial" panose="020B0604020202020204" pitchFamily="34" charset="0"/>
                <a:cs typeface="Arial" panose="020B0604020202020204" pitchFamily="34" charset="0"/>
              </a:rPr>
              <a:t>2015; In press.</a:t>
            </a:r>
          </a:p>
          <a:p>
            <a:r>
              <a:rPr lang="en-US" sz="750" dirty="0">
                <a:solidFill>
                  <a:schemeClr val="tx1">
                    <a:lumMod val="65000"/>
                    <a:lumOff val="35000"/>
                  </a:schemeClr>
                </a:solidFill>
                <a:latin typeface="Arial" panose="020B0604020202020204" pitchFamily="34" charset="0"/>
                <a:cs typeface="Arial" panose="020B0604020202020204" pitchFamily="34" charset="0"/>
              </a:rPr>
              <a:t>*FGF23 suppression on the parathyroid gland was reported </a:t>
            </a:r>
            <a:br>
              <a:rPr lang="en-US" sz="750" dirty="0">
                <a:solidFill>
                  <a:schemeClr val="tx1">
                    <a:lumMod val="65000"/>
                    <a:lumOff val="35000"/>
                  </a:schemeClr>
                </a:solidFill>
                <a:latin typeface="Arial" panose="020B0604020202020204" pitchFamily="34" charset="0"/>
                <a:cs typeface="Arial" panose="020B0604020202020204" pitchFamily="34" charset="0"/>
              </a:rPr>
            </a:br>
            <a:r>
              <a:rPr lang="en-US" sz="750" dirty="0">
                <a:solidFill>
                  <a:schemeClr val="tx1">
                    <a:lumMod val="65000"/>
                    <a:lumOff val="35000"/>
                  </a:schemeClr>
                </a:solidFill>
                <a:latin typeface="Arial" panose="020B0604020202020204" pitchFamily="34" charset="0"/>
                <a:cs typeface="Arial" panose="020B0604020202020204" pitchFamily="34" charset="0"/>
              </a:rPr>
              <a:t>in </a:t>
            </a:r>
            <a:r>
              <a:rPr lang="en-US" sz="750" i="1" dirty="0">
                <a:solidFill>
                  <a:schemeClr val="tx1">
                    <a:lumMod val="65000"/>
                    <a:lumOff val="35000"/>
                  </a:schemeClr>
                </a:solidFill>
                <a:latin typeface="Arial" panose="020B0604020202020204" pitchFamily="34" charset="0"/>
                <a:cs typeface="Arial" panose="020B0604020202020204" pitchFamily="34" charset="0"/>
              </a:rPr>
              <a:t>in vitro </a:t>
            </a:r>
            <a:r>
              <a:rPr lang="en-US" sz="750" dirty="0">
                <a:solidFill>
                  <a:schemeClr val="tx1">
                    <a:lumMod val="65000"/>
                    <a:lumOff val="35000"/>
                  </a:schemeClr>
                </a:solidFill>
                <a:latin typeface="Arial" panose="020B0604020202020204" pitchFamily="34" charset="0"/>
                <a:cs typeface="Arial" panose="020B0604020202020204" pitchFamily="34" charset="0"/>
              </a:rPr>
              <a:t>studies only</a:t>
            </a:r>
          </a:p>
          <a:p>
            <a:r>
              <a:rPr lang="en-US" sz="750" baseline="30000" dirty="0">
                <a:solidFill>
                  <a:schemeClr val="tx1">
                    <a:lumMod val="65000"/>
                    <a:lumOff val="35000"/>
                  </a:schemeClr>
                </a:solidFill>
                <a:latin typeface="Arial" panose="020B0604020202020204" pitchFamily="34" charset="0"/>
                <a:cs typeface="Arial" panose="020B0604020202020204" pitchFamily="34" charset="0"/>
              </a:rPr>
              <a:t>1</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Bergwitz</a:t>
            </a:r>
            <a:r>
              <a:rPr lang="en-US" sz="750" dirty="0">
                <a:solidFill>
                  <a:schemeClr val="tx1">
                    <a:lumMod val="65000"/>
                    <a:lumOff val="35000"/>
                  </a:schemeClr>
                </a:solidFill>
                <a:latin typeface="Arial" panose="020B0604020202020204" pitchFamily="34" charset="0"/>
                <a:cs typeface="Arial" panose="020B0604020202020204" pitchFamily="34" charset="0"/>
              </a:rPr>
              <a:t> C, et al. </a:t>
            </a:r>
            <a:r>
              <a:rPr lang="en-US" sz="750" i="1" dirty="0">
                <a:solidFill>
                  <a:schemeClr val="tx1">
                    <a:lumMod val="65000"/>
                    <a:lumOff val="35000"/>
                  </a:schemeClr>
                </a:solidFill>
                <a:latin typeface="Arial" panose="020B0604020202020204" pitchFamily="34" charset="0"/>
                <a:cs typeface="Arial" panose="020B0604020202020204" pitchFamily="34" charset="0"/>
              </a:rPr>
              <a:t>Ann Rev Med</a:t>
            </a:r>
            <a:r>
              <a:rPr lang="en-US" sz="750" dirty="0">
                <a:solidFill>
                  <a:schemeClr val="tx1">
                    <a:lumMod val="65000"/>
                    <a:lumOff val="35000"/>
                  </a:schemeClr>
                </a:solidFill>
                <a:latin typeface="Arial" panose="020B0604020202020204" pitchFamily="34" charset="0"/>
                <a:cs typeface="Arial" panose="020B0604020202020204" pitchFamily="34" charset="0"/>
              </a:rPr>
              <a:t>. 2010;61:91-104.</a:t>
            </a:r>
          </a:p>
        </p:txBody>
      </p:sp>
      <p:sp>
        <p:nvSpPr>
          <p:cNvPr id="6" name="Rectangle 5">
            <a:hlinkClick r:id="rId4" action="ppaction://hlinksldjump"/>
          </p:cNvPr>
          <p:cNvSpPr/>
          <p:nvPr/>
        </p:nvSpPr>
        <p:spPr>
          <a:xfrm>
            <a:off x="2063945"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5" action="ppaction://hlinksldjump"/>
          </p:cNvPr>
          <p:cNvSpPr/>
          <p:nvPr/>
        </p:nvSpPr>
        <p:spPr>
          <a:xfrm>
            <a:off x="108595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658644"/>
      </p:ext>
    </p:extLst>
  </p:cSld>
  <p:clrMapOvr>
    <a:masterClrMapping/>
  </p:clrMapOvr>
  <mc:AlternateContent xmlns:mc="http://schemas.openxmlformats.org/markup-compatibility/2006" xmlns:p14="http://schemas.microsoft.com/office/powerpoint/2010/main">
    <mc:Choice Requires="p14">
      <p:transition p14:dur="100" advClick="0" advTm="180000">
        <p:cut/>
      </p:transition>
    </mc:Choice>
    <mc:Fallback xmlns="">
      <p:transition advClick="0" advTm="18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4700" y="2607849"/>
            <a:ext cx="2819196" cy="1221873"/>
          </a:xfrm>
          <a:prstGeom prst="rect">
            <a:avLst/>
          </a:prstGeom>
          <a:noFill/>
        </p:spPr>
        <p:txBody>
          <a:bodyPr wrap="square" rtlCol="0">
            <a:spAutoFit/>
          </a:bodyPr>
          <a:lstStyle/>
          <a:p>
            <a:pPr>
              <a:lnSpc>
                <a:spcPct val="90000"/>
              </a:lnSpc>
              <a:spcAft>
                <a:spcPts val="600"/>
              </a:spcAft>
            </a:pPr>
            <a:r>
              <a:rPr lang="en-US" sz="2000" dirty="0" err="1">
                <a:solidFill>
                  <a:srgbClr val="424242"/>
                </a:solidFill>
                <a:latin typeface="Arial" panose="020B0604020202020204" pitchFamily="34" charset="0"/>
                <a:cs typeface="Arial" panose="020B0604020202020204" pitchFamily="34" charset="0"/>
              </a:rPr>
              <a:t>Cathepsin</a:t>
            </a:r>
            <a:r>
              <a:rPr lang="en-US" sz="2000" dirty="0">
                <a:solidFill>
                  <a:srgbClr val="424242"/>
                </a:solidFill>
                <a:latin typeface="Arial" panose="020B0604020202020204" pitchFamily="34" charset="0"/>
                <a:cs typeface="Arial" panose="020B0604020202020204" pitchFamily="34" charset="0"/>
              </a:rPr>
              <a:t> K</a:t>
            </a:r>
          </a:p>
          <a:p>
            <a:pPr>
              <a:lnSpc>
                <a:spcPct val="90000"/>
              </a:lnSpc>
            </a:pPr>
            <a:r>
              <a:rPr lang="en-US" sz="800" dirty="0" err="1">
                <a:latin typeface="Arial" panose="020B0604020202020204" pitchFamily="34" charset="0"/>
                <a:cs typeface="Arial" panose="020B0604020202020204" pitchFamily="34" charset="0"/>
              </a:rPr>
              <a:t>Cathepsin</a:t>
            </a:r>
            <a:r>
              <a:rPr lang="en-US" sz="800" dirty="0">
                <a:latin typeface="Arial" panose="020B0604020202020204" pitchFamily="34" charset="0"/>
                <a:cs typeface="Arial" panose="020B0604020202020204" pitchFamily="34" charset="0"/>
              </a:rPr>
              <a:t> K is a cysteine protease that is highly and selectively expressed in osteoclasts</a:t>
            </a:r>
            <a:r>
              <a:rPr lang="en-US" sz="800" baseline="30000" dirty="0">
                <a:latin typeface="Arial" panose="020B0604020202020204" pitchFamily="34" charset="0"/>
                <a:cs typeface="Arial" panose="020B0604020202020204" pitchFamily="34" charset="0"/>
              </a:rPr>
              <a:t>1</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r>
              <a:rPr lang="en-US" sz="800" dirty="0">
                <a:latin typeface="Arial" panose="020B0604020202020204" pitchFamily="34" charset="0"/>
                <a:cs typeface="Arial" panose="020B0604020202020204" pitchFamily="34" charset="0"/>
              </a:rPr>
              <a:t>Active proteases released from osteoclasts into the resorption lacunae degrade bone-matrix proteins and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type I and type II collagen</a:t>
            </a:r>
            <a:r>
              <a:rPr lang="en-US" sz="800" baseline="30000" dirty="0">
                <a:latin typeface="Arial" panose="020B0604020202020204" pitchFamily="34" charset="0"/>
                <a:cs typeface="Arial" panose="020B0604020202020204" pitchFamily="34" charset="0"/>
              </a:rPr>
              <a:t>2–4</a:t>
            </a:r>
          </a:p>
        </p:txBody>
      </p:sp>
      <p:sp>
        <p:nvSpPr>
          <p:cNvPr id="27" name="TextBox 26"/>
          <p:cNvSpPr txBox="1"/>
          <p:nvPr/>
        </p:nvSpPr>
        <p:spPr>
          <a:xfrm>
            <a:off x="124700" y="6218150"/>
            <a:ext cx="2894228" cy="553998"/>
          </a:xfrm>
          <a:prstGeom prst="rect">
            <a:avLst/>
          </a:prstGeom>
          <a:noFill/>
        </p:spPr>
        <p:txBody>
          <a:bodyPr wrap="square" rtlCol="0" anchor="b">
            <a:spAutoFit/>
          </a:bodyPr>
          <a:lstStyle/>
          <a:p>
            <a:r>
              <a:rPr lang="fr-FR" sz="750" baseline="30000" dirty="0">
                <a:solidFill>
                  <a:schemeClr val="tx1">
                    <a:lumMod val="65000"/>
                    <a:lumOff val="35000"/>
                  </a:schemeClr>
                </a:solidFill>
                <a:latin typeface="Arial" panose="020B0604020202020204" pitchFamily="34" charset="0"/>
                <a:cs typeface="Arial" panose="020B0604020202020204" pitchFamily="34" charset="0"/>
              </a:rPr>
              <a:t>1</a:t>
            </a:r>
            <a:r>
              <a:rPr lang="fr-FR" sz="750" dirty="0">
                <a:solidFill>
                  <a:schemeClr val="tx1">
                    <a:lumMod val="65000"/>
                    <a:lumOff val="35000"/>
                  </a:schemeClr>
                </a:solidFill>
                <a:latin typeface="Arial" panose="020B0604020202020204" pitchFamily="34" charset="0"/>
                <a:cs typeface="Arial" panose="020B0604020202020204" pitchFamily="34" charset="0"/>
              </a:rPr>
              <a:t> Drake FH, et al. </a:t>
            </a:r>
            <a:r>
              <a:rPr lang="fr-FR" sz="750" i="1" dirty="0">
                <a:solidFill>
                  <a:schemeClr val="tx1">
                    <a:lumMod val="65000"/>
                    <a:lumOff val="35000"/>
                  </a:schemeClr>
                </a:solidFill>
                <a:latin typeface="Arial" panose="020B0604020202020204" pitchFamily="34" charset="0"/>
                <a:cs typeface="Arial" panose="020B0604020202020204" pitchFamily="34" charset="0"/>
              </a:rPr>
              <a:t>J </a:t>
            </a:r>
            <a:r>
              <a:rPr lang="fr-FR" sz="750" i="1" dirty="0" err="1">
                <a:solidFill>
                  <a:schemeClr val="tx1">
                    <a:lumMod val="65000"/>
                    <a:lumOff val="35000"/>
                  </a:schemeClr>
                </a:solidFill>
                <a:latin typeface="Arial" panose="020B0604020202020204" pitchFamily="34" charset="0"/>
                <a:cs typeface="Arial" panose="020B0604020202020204" pitchFamily="34" charset="0"/>
              </a:rPr>
              <a:t>Biol</a:t>
            </a:r>
            <a:r>
              <a:rPr lang="fr-FR" sz="750" i="1" dirty="0">
                <a:solidFill>
                  <a:schemeClr val="tx1">
                    <a:lumMod val="65000"/>
                    <a:lumOff val="35000"/>
                  </a:schemeClr>
                </a:solidFill>
                <a:latin typeface="Arial" panose="020B0604020202020204" pitchFamily="34" charset="0"/>
                <a:cs typeface="Arial" panose="020B0604020202020204" pitchFamily="34" charset="0"/>
              </a:rPr>
              <a:t> </a:t>
            </a:r>
            <a:r>
              <a:rPr lang="fr-FR" sz="750" i="1" dirty="0" err="1">
                <a:solidFill>
                  <a:schemeClr val="tx1">
                    <a:lumMod val="65000"/>
                    <a:lumOff val="35000"/>
                  </a:schemeClr>
                </a:solidFill>
                <a:latin typeface="Arial" panose="020B0604020202020204" pitchFamily="34" charset="0"/>
                <a:cs typeface="Arial" panose="020B0604020202020204" pitchFamily="34" charset="0"/>
              </a:rPr>
              <a:t>Chem</a:t>
            </a:r>
            <a:r>
              <a:rPr lang="fr-FR" sz="750" dirty="0">
                <a:solidFill>
                  <a:schemeClr val="tx1">
                    <a:lumMod val="65000"/>
                    <a:lumOff val="35000"/>
                  </a:schemeClr>
                </a:solidFill>
                <a:latin typeface="Arial" panose="020B0604020202020204" pitchFamily="34" charset="0"/>
                <a:cs typeface="Arial" panose="020B0604020202020204" pitchFamily="34" charset="0"/>
              </a:rPr>
              <a:t>. 1996;271:12511-12516.</a:t>
            </a:r>
          </a:p>
          <a:p>
            <a:r>
              <a:rPr lang="fr-FR" sz="750" baseline="30000" dirty="0">
                <a:solidFill>
                  <a:schemeClr val="tx1">
                    <a:lumMod val="65000"/>
                    <a:lumOff val="35000"/>
                  </a:schemeClr>
                </a:solidFill>
                <a:latin typeface="Arial" panose="020B0604020202020204" pitchFamily="34" charset="0"/>
                <a:cs typeface="Arial" panose="020B0604020202020204" pitchFamily="34" charset="0"/>
              </a:rPr>
              <a:t>2</a:t>
            </a:r>
            <a:r>
              <a:rPr lang="fr-FR" sz="750" dirty="0">
                <a:solidFill>
                  <a:schemeClr val="tx1">
                    <a:lumMod val="65000"/>
                    <a:lumOff val="35000"/>
                  </a:schemeClr>
                </a:solidFill>
                <a:latin typeface="Arial" panose="020B0604020202020204" pitchFamily="34" charset="0"/>
                <a:cs typeface="Arial" panose="020B0604020202020204" pitchFamily="34" charset="0"/>
              </a:rPr>
              <a:t> Baron R, et al. </a:t>
            </a:r>
            <a:r>
              <a:rPr lang="fr-FR" sz="750" i="1" dirty="0">
                <a:solidFill>
                  <a:schemeClr val="tx1">
                    <a:lumMod val="65000"/>
                    <a:lumOff val="35000"/>
                  </a:schemeClr>
                </a:solidFill>
                <a:latin typeface="Arial" panose="020B0604020202020204" pitchFamily="34" charset="0"/>
                <a:cs typeface="Arial" panose="020B0604020202020204" pitchFamily="34" charset="0"/>
              </a:rPr>
              <a:t>J </a:t>
            </a:r>
            <a:r>
              <a:rPr lang="fr-FR" sz="750" i="1" dirty="0" err="1">
                <a:solidFill>
                  <a:schemeClr val="tx1">
                    <a:lumMod val="65000"/>
                    <a:lumOff val="35000"/>
                  </a:schemeClr>
                </a:solidFill>
                <a:latin typeface="Arial" panose="020B0604020202020204" pitchFamily="34" charset="0"/>
                <a:cs typeface="Arial" panose="020B0604020202020204" pitchFamily="34" charset="0"/>
              </a:rPr>
              <a:t>Cell</a:t>
            </a:r>
            <a:r>
              <a:rPr lang="fr-FR" sz="750" i="1" dirty="0">
                <a:solidFill>
                  <a:schemeClr val="tx1">
                    <a:lumMod val="65000"/>
                    <a:lumOff val="35000"/>
                  </a:schemeClr>
                </a:solidFill>
                <a:latin typeface="Arial" panose="020B0604020202020204" pitchFamily="34" charset="0"/>
                <a:cs typeface="Arial" panose="020B0604020202020204" pitchFamily="34" charset="0"/>
              </a:rPr>
              <a:t> Bio</a:t>
            </a:r>
            <a:r>
              <a:rPr lang="fr-FR" sz="750" dirty="0">
                <a:solidFill>
                  <a:schemeClr val="tx1">
                    <a:lumMod val="65000"/>
                    <a:lumOff val="35000"/>
                  </a:schemeClr>
                </a:solidFill>
                <a:latin typeface="Arial" panose="020B0604020202020204" pitchFamily="34" charset="0"/>
                <a:cs typeface="Arial" panose="020B0604020202020204" pitchFamily="34" charset="0"/>
              </a:rPr>
              <a:t>. 1985;101:2210-2222. </a:t>
            </a:r>
          </a:p>
          <a:p>
            <a:r>
              <a:rPr lang="fr-FR" sz="750" baseline="30000" dirty="0">
                <a:solidFill>
                  <a:schemeClr val="tx1">
                    <a:lumMod val="65000"/>
                    <a:lumOff val="35000"/>
                  </a:schemeClr>
                </a:solidFill>
                <a:latin typeface="Arial" panose="020B0604020202020204" pitchFamily="34" charset="0"/>
                <a:cs typeface="Arial" panose="020B0604020202020204" pitchFamily="34" charset="0"/>
              </a:rPr>
              <a:t>3</a:t>
            </a:r>
            <a:r>
              <a:rPr lang="fr-FR" sz="750" dirty="0">
                <a:solidFill>
                  <a:schemeClr val="tx1">
                    <a:lumMod val="65000"/>
                    <a:lumOff val="35000"/>
                  </a:schemeClr>
                </a:solidFill>
                <a:latin typeface="Arial" panose="020B0604020202020204" pitchFamily="34" charset="0"/>
                <a:cs typeface="Arial" panose="020B0604020202020204" pitchFamily="34" charset="0"/>
              </a:rPr>
              <a:t> Bossard MJ, et al. </a:t>
            </a:r>
            <a:r>
              <a:rPr lang="fr-FR" sz="750" i="1" dirty="0">
                <a:solidFill>
                  <a:schemeClr val="tx1">
                    <a:lumMod val="65000"/>
                    <a:lumOff val="35000"/>
                  </a:schemeClr>
                </a:solidFill>
                <a:latin typeface="Arial" panose="020B0604020202020204" pitchFamily="34" charset="0"/>
                <a:cs typeface="Arial" panose="020B0604020202020204" pitchFamily="34" charset="0"/>
              </a:rPr>
              <a:t>J </a:t>
            </a:r>
            <a:r>
              <a:rPr lang="fr-FR" sz="750" i="1" dirty="0" err="1">
                <a:solidFill>
                  <a:schemeClr val="tx1">
                    <a:lumMod val="65000"/>
                    <a:lumOff val="35000"/>
                  </a:schemeClr>
                </a:solidFill>
                <a:latin typeface="Arial" panose="020B0604020202020204" pitchFamily="34" charset="0"/>
                <a:cs typeface="Arial" panose="020B0604020202020204" pitchFamily="34" charset="0"/>
              </a:rPr>
              <a:t>Biol</a:t>
            </a:r>
            <a:r>
              <a:rPr lang="fr-FR" sz="750" i="1" dirty="0">
                <a:solidFill>
                  <a:schemeClr val="tx1">
                    <a:lumMod val="65000"/>
                    <a:lumOff val="35000"/>
                  </a:schemeClr>
                </a:solidFill>
                <a:latin typeface="Arial" panose="020B0604020202020204" pitchFamily="34" charset="0"/>
                <a:cs typeface="Arial" panose="020B0604020202020204" pitchFamily="34" charset="0"/>
              </a:rPr>
              <a:t> </a:t>
            </a:r>
            <a:r>
              <a:rPr lang="fr-FR" sz="750" i="1" dirty="0" err="1">
                <a:solidFill>
                  <a:schemeClr val="tx1">
                    <a:lumMod val="65000"/>
                    <a:lumOff val="35000"/>
                  </a:schemeClr>
                </a:solidFill>
                <a:latin typeface="Arial" panose="020B0604020202020204" pitchFamily="34" charset="0"/>
                <a:cs typeface="Arial" panose="020B0604020202020204" pitchFamily="34" charset="0"/>
              </a:rPr>
              <a:t>Chem</a:t>
            </a:r>
            <a:r>
              <a:rPr lang="fr-FR" sz="750" dirty="0">
                <a:solidFill>
                  <a:schemeClr val="tx1">
                    <a:lumMod val="65000"/>
                    <a:lumOff val="35000"/>
                  </a:schemeClr>
                </a:solidFill>
                <a:latin typeface="Arial" panose="020B0604020202020204" pitchFamily="34" charset="0"/>
                <a:cs typeface="Arial" panose="020B0604020202020204" pitchFamily="34" charset="0"/>
              </a:rPr>
              <a:t>. 1996;271:12517-12524. </a:t>
            </a:r>
          </a:p>
          <a:p>
            <a:r>
              <a:rPr lang="fr-FR" sz="750" baseline="30000" dirty="0">
                <a:solidFill>
                  <a:schemeClr val="tx1">
                    <a:lumMod val="65000"/>
                    <a:lumOff val="35000"/>
                  </a:schemeClr>
                </a:solidFill>
                <a:latin typeface="Arial" panose="020B0604020202020204" pitchFamily="34" charset="0"/>
                <a:cs typeface="Arial" panose="020B0604020202020204" pitchFamily="34" charset="0"/>
              </a:rPr>
              <a:t>4</a:t>
            </a:r>
            <a:r>
              <a:rPr lang="fr-FR" sz="750" dirty="0">
                <a:solidFill>
                  <a:schemeClr val="tx1">
                    <a:lumMod val="65000"/>
                    <a:lumOff val="35000"/>
                  </a:schemeClr>
                </a:solidFill>
                <a:latin typeface="Arial" panose="020B0604020202020204" pitchFamily="34" charset="0"/>
                <a:cs typeface="Arial" panose="020B0604020202020204" pitchFamily="34" charset="0"/>
              </a:rPr>
              <a:t> </a:t>
            </a:r>
            <a:r>
              <a:rPr lang="fr-FR" sz="750" dirty="0" err="1">
                <a:solidFill>
                  <a:schemeClr val="tx1">
                    <a:lumMod val="65000"/>
                    <a:lumOff val="35000"/>
                  </a:schemeClr>
                </a:solidFill>
                <a:latin typeface="Arial" panose="020B0604020202020204" pitchFamily="34" charset="0"/>
                <a:cs typeface="Arial" panose="020B0604020202020204" pitchFamily="34" charset="0"/>
              </a:rPr>
              <a:t>Kafienah</a:t>
            </a:r>
            <a:r>
              <a:rPr lang="fr-FR" sz="750" dirty="0">
                <a:solidFill>
                  <a:schemeClr val="tx1">
                    <a:lumMod val="65000"/>
                    <a:lumOff val="35000"/>
                  </a:schemeClr>
                </a:solidFill>
                <a:latin typeface="Arial" panose="020B0604020202020204" pitchFamily="34" charset="0"/>
                <a:cs typeface="Arial" panose="020B0604020202020204" pitchFamily="34" charset="0"/>
              </a:rPr>
              <a:t> W, et al. </a:t>
            </a:r>
            <a:r>
              <a:rPr lang="fr-FR" sz="750" i="1" dirty="0" err="1">
                <a:solidFill>
                  <a:schemeClr val="tx1">
                    <a:lumMod val="65000"/>
                    <a:lumOff val="35000"/>
                  </a:schemeClr>
                </a:solidFill>
                <a:latin typeface="Arial" panose="020B0604020202020204" pitchFamily="34" charset="0"/>
                <a:cs typeface="Arial" panose="020B0604020202020204" pitchFamily="34" charset="0"/>
              </a:rPr>
              <a:t>Biochem</a:t>
            </a:r>
            <a:r>
              <a:rPr lang="fr-FR" sz="750" i="1" dirty="0">
                <a:solidFill>
                  <a:schemeClr val="tx1">
                    <a:lumMod val="65000"/>
                    <a:lumOff val="35000"/>
                  </a:schemeClr>
                </a:solidFill>
                <a:latin typeface="Arial" panose="020B0604020202020204" pitchFamily="34" charset="0"/>
                <a:cs typeface="Arial" panose="020B0604020202020204" pitchFamily="34" charset="0"/>
              </a:rPr>
              <a:t> J</a:t>
            </a:r>
            <a:r>
              <a:rPr lang="fr-FR" sz="750" dirty="0">
                <a:solidFill>
                  <a:schemeClr val="tx1">
                    <a:lumMod val="65000"/>
                    <a:lumOff val="35000"/>
                  </a:schemeClr>
                </a:solidFill>
                <a:latin typeface="Arial" panose="020B0604020202020204" pitchFamily="34" charset="0"/>
                <a:cs typeface="Arial" panose="020B0604020202020204" pitchFamily="34" charset="0"/>
              </a:rPr>
              <a:t>. 1998;331:727-732.</a:t>
            </a:r>
            <a:endParaRPr lang="en-US" sz="75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47" name="Straight Connector 46"/>
          <p:cNvCxnSpPr/>
          <p:nvPr/>
        </p:nvCxnSpPr>
        <p:spPr>
          <a:xfrm>
            <a:off x="209006" y="3399070"/>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783" y="5035598"/>
            <a:ext cx="1009855" cy="720669"/>
          </a:xfrm>
          <a:prstGeom prst="rect">
            <a:avLst/>
          </a:prstGeom>
        </p:spPr>
      </p:pic>
      <p:sp>
        <p:nvSpPr>
          <p:cNvPr id="6" name="Rectangle 5">
            <a:hlinkClick r:id="rId4" action="ppaction://hlinksldjump"/>
          </p:cNvPr>
          <p:cNvSpPr/>
          <p:nvPr/>
        </p:nvSpPr>
        <p:spPr>
          <a:xfrm>
            <a:off x="2063945"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5" action="ppaction://hlinksldjump"/>
          </p:cNvPr>
          <p:cNvSpPr/>
          <p:nvPr/>
        </p:nvSpPr>
        <p:spPr>
          <a:xfrm>
            <a:off x="108595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780251"/>
      </p:ext>
    </p:extLst>
  </p:cSld>
  <p:clrMapOvr>
    <a:masterClrMapping/>
  </p:clrMapOvr>
  <mc:AlternateContent xmlns:mc="http://schemas.openxmlformats.org/markup-compatibility/2006" xmlns:p14="http://schemas.microsoft.com/office/powerpoint/2010/main">
    <mc:Choice Requires="p14">
      <p:transition p14:dur="100" advClick="0" advTm="180000">
        <p:cut/>
      </p:transition>
    </mc:Choice>
    <mc:Fallback xmlns="">
      <p:transition advClick="0" advTm="18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049197"/>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648418"/>
      </p:ext>
    </p:extLst>
  </p:cSld>
  <p:clrMapOvr>
    <a:masterClrMapping/>
  </p:clrMapOvr>
  <mc:AlternateContent xmlns:mc="http://schemas.openxmlformats.org/markup-compatibility/2006" xmlns:p14="http://schemas.microsoft.com/office/powerpoint/2010/main">
    <mc:Choice Requires="p14">
      <p:transition p14:dur="100" advClick="0" advTm="0">
        <p:fade/>
      </p:transition>
    </mc:Choice>
    <mc:Fallback xmlns="">
      <p:transition advClick="0"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4700" y="2607849"/>
            <a:ext cx="2819196" cy="1111073"/>
          </a:xfrm>
          <a:prstGeom prst="rect">
            <a:avLst/>
          </a:prstGeom>
          <a:noFill/>
        </p:spPr>
        <p:txBody>
          <a:bodyPr wrap="square" rtlCol="0">
            <a:spAutoFit/>
          </a:bodyPr>
          <a:lstStyle/>
          <a:p>
            <a:pPr>
              <a:lnSpc>
                <a:spcPct val="90000"/>
              </a:lnSpc>
              <a:spcAft>
                <a:spcPts val="600"/>
              </a:spcAft>
            </a:pPr>
            <a:r>
              <a:rPr lang="en-US" sz="2000" dirty="0">
                <a:solidFill>
                  <a:srgbClr val="424242"/>
                </a:solidFill>
                <a:latin typeface="Arial" panose="020B0604020202020204" pitchFamily="34" charset="0"/>
                <a:cs typeface="Arial" panose="020B0604020202020204" pitchFamily="34" charset="0"/>
              </a:rPr>
              <a:t>Bone Matrix </a:t>
            </a:r>
          </a:p>
          <a:p>
            <a:pPr>
              <a:lnSpc>
                <a:spcPct val="90000"/>
              </a:lnSpc>
            </a:pPr>
            <a:r>
              <a:rPr lang="en-US" sz="800" dirty="0">
                <a:latin typeface="Arial" panose="020B0604020202020204" pitchFamily="34" charset="0"/>
                <a:cs typeface="Arial" panose="020B0604020202020204" pitchFamily="34" charset="0"/>
              </a:rPr>
              <a:t>Osteoblasts secrete collagen, which composes the majority of the organic component of bone</a:t>
            </a:r>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 </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r>
              <a:rPr lang="en-US" sz="800" dirty="0">
                <a:latin typeface="Arial" panose="020B0604020202020204" pitchFamily="34" charset="0"/>
                <a:cs typeface="Arial" panose="020B0604020202020204" pitchFamily="34" charset="0"/>
              </a:rPr>
              <a:t>The inorganic bone matrix consists primarily of mineralized calcium and phosphate</a:t>
            </a:r>
            <a:r>
              <a:rPr lang="en-US" sz="800" baseline="30000" dirty="0">
                <a:latin typeface="Arial" panose="020B0604020202020204" pitchFamily="34" charset="0"/>
                <a:cs typeface="Arial" panose="020B0604020202020204" pitchFamily="34" charset="0"/>
              </a:rPr>
              <a:t>1</a:t>
            </a:r>
          </a:p>
        </p:txBody>
      </p:sp>
      <p:sp>
        <p:nvSpPr>
          <p:cNvPr id="27" name="TextBox 26"/>
          <p:cNvSpPr txBox="1"/>
          <p:nvPr/>
        </p:nvSpPr>
        <p:spPr>
          <a:xfrm>
            <a:off x="124700" y="6564399"/>
            <a:ext cx="2894228" cy="207749"/>
          </a:xfrm>
          <a:prstGeom prst="rect">
            <a:avLst/>
          </a:prstGeom>
          <a:noFill/>
        </p:spPr>
        <p:txBody>
          <a:bodyPr wrap="square" rtlCol="0" anchor="b">
            <a:spAutoFit/>
          </a:bodyPr>
          <a:lstStyle/>
          <a:p>
            <a:r>
              <a:rPr lang="en-US" sz="750" baseline="30000" dirty="0">
                <a:solidFill>
                  <a:schemeClr val="tx1">
                    <a:lumMod val="65000"/>
                    <a:lumOff val="35000"/>
                  </a:schemeClr>
                </a:solidFill>
                <a:latin typeface="Arial" panose="020B0604020202020204" pitchFamily="34" charset="0"/>
                <a:cs typeface="Arial" panose="020B0604020202020204" pitchFamily="34" charset="0"/>
              </a:rPr>
              <a:t>1</a:t>
            </a:r>
            <a:r>
              <a:rPr lang="en-US" sz="750" dirty="0">
                <a:solidFill>
                  <a:schemeClr val="tx1">
                    <a:lumMod val="65000"/>
                    <a:lumOff val="35000"/>
                  </a:schemeClr>
                </a:solidFill>
                <a:latin typeface="Arial" panose="020B0604020202020204" pitchFamily="34" charset="0"/>
                <a:cs typeface="Arial" panose="020B0604020202020204" pitchFamily="34" charset="0"/>
              </a:rPr>
              <a:t> Downey PA, et al. </a:t>
            </a:r>
            <a:r>
              <a:rPr lang="en-US" sz="750" i="1" dirty="0" err="1">
                <a:solidFill>
                  <a:schemeClr val="tx1">
                    <a:lumMod val="65000"/>
                    <a:lumOff val="35000"/>
                  </a:schemeClr>
                </a:solidFill>
                <a:latin typeface="Arial" panose="020B0604020202020204" pitchFamily="34" charset="0"/>
                <a:cs typeface="Arial" panose="020B0604020202020204" pitchFamily="34" charset="0"/>
              </a:rPr>
              <a:t>Phys</a:t>
            </a:r>
            <a:r>
              <a:rPr lang="en-US" sz="750" i="1" dirty="0">
                <a:solidFill>
                  <a:schemeClr val="tx1">
                    <a:lumMod val="65000"/>
                    <a:lumOff val="35000"/>
                  </a:schemeClr>
                </a:solidFill>
                <a:latin typeface="Arial" panose="020B0604020202020204" pitchFamily="34" charset="0"/>
                <a:cs typeface="Arial" panose="020B0604020202020204" pitchFamily="34" charset="0"/>
              </a:rPr>
              <a:t> </a:t>
            </a:r>
            <a:r>
              <a:rPr lang="en-US" sz="750" i="1" dirty="0" err="1">
                <a:solidFill>
                  <a:schemeClr val="tx1">
                    <a:lumMod val="65000"/>
                    <a:lumOff val="35000"/>
                  </a:schemeClr>
                </a:solidFill>
                <a:latin typeface="Arial" panose="020B0604020202020204" pitchFamily="34" charset="0"/>
                <a:cs typeface="Arial" panose="020B0604020202020204" pitchFamily="34" charset="0"/>
              </a:rPr>
              <a:t>Ther</a:t>
            </a:r>
            <a:r>
              <a:rPr lang="en-US" sz="750" dirty="0">
                <a:solidFill>
                  <a:schemeClr val="tx1">
                    <a:lumMod val="65000"/>
                    <a:lumOff val="35000"/>
                  </a:schemeClr>
                </a:solidFill>
                <a:latin typeface="Arial" panose="020B0604020202020204" pitchFamily="34" charset="0"/>
                <a:cs typeface="Arial" panose="020B0604020202020204" pitchFamily="34" charset="0"/>
              </a:rPr>
              <a:t>. 2006;86:77-91.</a:t>
            </a:r>
          </a:p>
        </p:txBody>
      </p:sp>
      <p:cxnSp>
        <p:nvCxnSpPr>
          <p:cNvPr id="47" name="Straight Connector 46"/>
          <p:cNvCxnSpPr/>
          <p:nvPr/>
        </p:nvCxnSpPr>
        <p:spPr>
          <a:xfrm>
            <a:off x="209006" y="3399070"/>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362" y="2694"/>
            <a:ext cx="1363111" cy="1030311"/>
          </a:xfrm>
          <a:prstGeom prst="rect">
            <a:avLst/>
          </a:prstGeom>
        </p:spPr>
      </p:pic>
      <p:sp>
        <p:nvSpPr>
          <p:cNvPr id="6" name="Rectangle 5">
            <a:hlinkClick r:id="rId4" action="ppaction://hlinksldjump"/>
          </p:cNvPr>
          <p:cNvSpPr/>
          <p:nvPr/>
        </p:nvSpPr>
        <p:spPr>
          <a:xfrm>
            <a:off x="2063945"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5" action="ppaction://hlinksldjump"/>
          </p:cNvPr>
          <p:cNvSpPr/>
          <p:nvPr/>
        </p:nvSpPr>
        <p:spPr>
          <a:xfrm>
            <a:off x="108595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560575"/>
      </p:ext>
    </p:extLst>
  </p:cSld>
  <p:clrMapOvr>
    <a:masterClrMapping/>
  </p:clrMapOvr>
  <mc:AlternateContent xmlns:mc="http://schemas.openxmlformats.org/markup-compatibility/2006" xmlns:p14="http://schemas.microsoft.com/office/powerpoint/2010/main">
    <mc:Choice Requires="p14">
      <p:transition p14:dur="100" advClick="0" advTm="180000">
        <p:cut/>
      </p:transition>
    </mc:Choice>
    <mc:Fallback xmlns="">
      <p:transition advClick="0" advTm="18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right)">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935445"/>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724953"/>
      </p:ext>
    </p:extLst>
  </p:cSld>
  <p:clrMapOvr>
    <a:masterClrMapping/>
  </p:clrMapOvr>
  <mc:AlternateContent xmlns:mc="http://schemas.openxmlformats.org/markup-compatibility/2006" xmlns:p14="http://schemas.microsoft.com/office/powerpoint/2010/main">
    <mc:Choice Requires="p14">
      <p:transition p14:dur="100" advClick="0" advTm="0">
        <p:fade/>
      </p:transition>
    </mc:Choice>
    <mc:Fallback xmlns="">
      <p:transition advClick="0"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4700" y="2607849"/>
            <a:ext cx="2819196" cy="1221873"/>
          </a:xfrm>
          <a:prstGeom prst="rect">
            <a:avLst/>
          </a:prstGeom>
          <a:noFill/>
        </p:spPr>
        <p:txBody>
          <a:bodyPr wrap="square" rtlCol="0">
            <a:spAutoFit/>
          </a:bodyPr>
          <a:lstStyle/>
          <a:p>
            <a:pPr>
              <a:lnSpc>
                <a:spcPct val="90000"/>
              </a:lnSpc>
              <a:spcAft>
                <a:spcPts val="600"/>
              </a:spcAft>
            </a:pPr>
            <a:r>
              <a:rPr lang="en-US" sz="2000" dirty="0">
                <a:solidFill>
                  <a:srgbClr val="424242"/>
                </a:solidFill>
                <a:latin typeface="Arial" panose="020B0604020202020204" pitchFamily="34" charset="0"/>
                <a:cs typeface="Arial" panose="020B0604020202020204" pitchFamily="34" charset="0"/>
              </a:rPr>
              <a:t>Osteocytes</a:t>
            </a:r>
          </a:p>
          <a:p>
            <a:pPr>
              <a:lnSpc>
                <a:spcPct val="90000"/>
              </a:lnSpc>
            </a:pPr>
            <a:r>
              <a:rPr lang="en-US" sz="800" dirty="0">
                <a:latin typeface="Arial" panose="020B0604020202020204" pitchFamily="34" charset="0"/>
                <a:cs typeface="Arial" panose="020B0604020202020204" pitchFamily="34" charset="0"/>
              </a:rPr>
              <a:t>Osteocytes are terminally-differentiated osteoblasts embedded in the bone matrix</a:t>
            </a:r>
            <a:r>
              <a:rPr lang="en-US" sz="800" baseline="30000" dirty="0">
                <a:latin typeface="Arial" panose="020B0604020202020204" pitchFamily="34" charset="0"/>
                <a:cs typeface="Arial" panose="020B0604020202020204" pitchFamily="34" charset="0"/>
              </a:rPr>
              <a:t>1</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r>
              <a:rPr lang="en-US" sz="800" dirty="0">
                <a:latin typeface="Arial" panose="020B0604020202020204" pitchFamily="34" charset="0"/>
                <a:cs typeface="Arial" panose="020B0604020202020204" pitchFamily="34" charset="0"/>
              </a:rPr>
              <a:t>Osteocytes respond to mechanical and environmental stimuli to modulate the process of bone formation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and resorption</a:t>
            </a:r>
            <a:r>
              <a:rPr lang="en-US" sz="800" baseline="30000" dirty="0">
                <a:latin typeface="Arial" panose="020B0604020202020204" pitchFamily="34" charset="0"/>
                <a:cs typeface="Arial" panose="020B0604020202020204" pitchFamily="34" charset="0"/>
              </a:rPr>
              <a:t>1</a:t>
            </a:r>
          </a:p>
        </p:txBody>
      </p:sp>
      <p:sp>
        <p:nvSpPr>
          <p:cNvPr id="27" name="TextBox 26"/>
          <p:cNvSpPr txBox="1"/>
          <p:nvPr/>
        </p:nvSpPr>
        <p:spPr>
          <a:xfrm>
            <a:off x="124700" y="6564399"/>
            <a:ext cx="2894228" cy="207749"/>
          </a:xfrm>
          <a:prstGeom prst="rect">
            <a:avLst/>
          </a:prstGeom>
          <a:noFill/>
        </p:spPr>
        <p:txBody>
          <a:bodyPr wrap="square" rtlCol="0" anchor="b">
            <a:spAutoFit/>
          </a:bodyPr>
          <a:lstStyle/>
          <a:p>
            <a:r>
              <a:rPr lang="en-US" sz="750" baseline="30000" dirty="0">
                <a:solidFill>
                  <a:schemeClr val="tx1">
                    <a:lumMod val="65000"/>
                    <a:lumOff val="35000"/>
                  </a:schemeClr>
                </a:solidFill>
                <a:latin typeface="Arial" panose="020B0604020202020204" pitchFamily="34" charset="0"/>
                <a:cs typeface="Arial" panose="020B0604020202020204" pitchFamily="34" charset="0"/>
              </a:rPr>
              <a:t>1</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Bellido</a:t>
            </a:r>
            <a:r>
              <a:rPr lang="en-US" sz="750" dirty="0">
                <a:solidFill>
                  <a:schemeClr val="tx1">
                    <a:lumMod val="65000"/>
                    <a:lumOff val="35000"/>
                  </a:schemeClr>
                </a:solidFill>
                <a:latin typeface="Arial" panose="020B0604020202020204" pitchFamily="34" charset="0"/>
                <a:cs typeface="Arial" panose="020B0604020202020204" pitchFamily="34" charset="0"/>
              </a:rPr>
              <a:t> T. </a:t>
            </a:r>
            <a:r>
              <a:rPr lang="en-US" sz="750" i="1" dirty="0" err="1">
                <a:solidFill>
                  <a:schemeClr val="tx1">
                    <a:lumMod val="65000"/>
                    <a:lumOff val="35000"/>
                  </a:schemeClr>
                </a:solidFill>
                <a:latin typeface="Arial" panose="020B0604020202020204" pitchFamily="34" charset="0"/>
                <a:cs typeface="Arial" panose="020B0604020202020204" pitchFamily="34" charset="0"/>
              </a:rPr>
              <a:t>Calc</a:t>
            </a:r>
            <a:r>
              <a:rPr lang="en-US" sz="750" i="1" dirty="0">
                <a:solidFill>
                  <a:schemeClr val="tx1">
                    <a:lumMod val="65000"/>
                    <a:lumOff val="35000"/>
                  </a:schemeClr>
                </a:solidFill>
                <a:latin typeface="Arial" panose="020B0604020202020204" pitchFamily="34" charset="0"/>
                <a:cs typeface="Arial" panose="020B0604020202020204" pitchFamily="34" charset="0"/>
              </a:rPr>
              <a:t> </a:t>
            </a:r>
            <a:r>
              <a:rPr lang="en-US" sz="750" i="1" dirty="0" err="1">
                <a:solidFill>
                  <a:schemeClr val="tx1">
                    <a:lumMod val="65000"/>
                    <a:lumOff val="35000"/>
                  </a:schemeClr>
                </a:solidFill>
                <a:latin typeface="Arial" panose="020B0604020202020204" pitchFamily="34" charset="0"/>
                <a:cs typeface="Arial" panose="020B0604020202020204" pitchFamily="34" charset="0"/>
              </a:rPr>
              <a:t>Tiss</a:t>
            </a:r>
            <a:r>
              <a:rPr lang="en-US" sz="750" i="1" dirty="0">
                <a:solidFill>
                  <a:schemeClr val="tx1">
                    <a:lumMod val="65000"/>
                    <a:lumOff val="35000"/>
                  </a:schemeClr>
                </a:solidFill>
                <a:latin typeface="Arial" panose="020B0604020202020204" pitchFamily="34" charset="0"/>
                <a:cs typeface="Arial" panose="020B0604020202020204" pitchFamily="34" charset="0"/>
              </a:rPr>
              <a:t> Int</a:t>
            </a:r>
            <a:r>
              <a:rPr lang="en-US" sz="750" dirty="0">
                <a:solidFill>
                  <a:schemeClr val="tx1">
                    <a:lumMod val="65000"/>
                    <a:lumOff val="35000"/>
                  </a:schemeClr>
                </a:solidFill>
                <a:latin typeface="Arial" panose="020B0604020202020204" pitchFamily="34" charset="0"/>
                <a:cs typeface="Arial" panose="020B0604020202020204" pitchFamily="34" charset="0"/>
              </a:rPr>
              <a:t>. 2014;94:25-34.</a:t>
            </a:r>
          </a:p>
        </p:txBody>
      </p:sp>
      <p:cxnSp>
        <p:nvCxnSpPr>
          <p:cNvPr id="47" name="Straight Connector 46"/>
          <p:cNvCxnSpPr/>
          <p:nvPr/>
        </p:nvCxnSpPr>
        <p:spPr>
          <a:xfrm>
            <a:off x="209006" y="3399070"/>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490" y="3727342"/>
            <a:ext cx="1287339" cy="2243648"/>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4389" y="3937514"/>
            <a:ext cx="976457" cy="2198164"/>
          </a:xfrm>
          <a:prstGeom prst="rect">
            <a:avLst/>
          </a:prstGeom>
        </p:spPr>
      </p:pic>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911" y="2326912"/>
            <a:ext cx="1412257" cy="4172785"/>
          </a:xfrm>
          <a:prstGeom prst="rect">
            <a:avLst/>
          </a:prstGeom>
        </p:spPr>
      </p:pic>
      <p:sp>
        <p:nvSpPr>
          <p:cNvPr id="8" name="Rectangle 7">
            <a:hlinkClick r:id="rId6" action="ppaction://hlinksldjump"/>
          </p:cNvPr>
          <p:cNvSpPr/>
          <p:nvPr/>
        </p:nvSpPr>
        <p:spPr>
          <a:xfrm>
            <a:off x="2063945"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7" action="ppaction://hlinksldjump"/>
          </p:cNvPr>
          <p:cNvSpPr/>
          <p:nvPr/>
        </p:nvSpPr>
        <p:spPr>
          <a:xfrm>
            <a:off x="108595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8" action="ppaction://hlinksldjump"/>
          </p:cNvPr>
          <p:cNvSpPr txBox="1"/>
          <p:nvPr/>
        </p:nvSpPr>
        <p:spPr>
          <a:xfrm>
            <a:off x="6707214" y="3297544"/>
            <a:ext cx="63883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OPG</a:t>
            </a:r>
          </a:p>
        </p:txBody>
      </p:sp>
      <p:sp>
        <p:nvSpPr>
          <p:cNvPr id="11" name="TextBox 10">
            <a:hlinkClick r:id="rId9" action="ppaction://hlinksldjump"/>
          </p:cNvPr>
          <p:cNvSpPr txBox="1"/>
          <p:nvPr/>
        </p:nvSpPr>
        <p:spPr>
          <a:xfrm>
            <a:off x="6859118" y="6028990"/>
            <a:ext cx="111962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Osteocyte</a:t>
            </a:r>
          </a:p>
        </p:txBody>
      </p:sp>
      <p:sp>
        <p:nvSpPr>
          <p:cNvPr id="12" name="TextBox 11">
            <a:hlinkClick r:id="rId10" action="ppaction://hlinksldjump"/>
          </p:cNvPr>
          <p:cNvSpPr txBox="1"/>
          <p:nvPr/>
        </p:nvSpPr>
        <p:spPr>
          <a:xfrm>
            <a:off x="8175366" y="4815547"/>
            <a:ext cx="992311"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Osteoblast</a:t>
            </a:r>
          </a:p>
        </p:txBody>
      </p:sp>
      <p:sp>
        <p:nvSpPr>
          <p:cNvPr id="13" name="TextBox 12">
            <a:hlinkClick r:id="rId11" action="ppaction://hlinksldjump"/>
          </p:cNvPr>
          <p:cNvSpPr txBox="1"/>
          <p:nvPr/>
        </p:nvSpPr>
        <p:spPr>
          <a:xfrm>
            <a:off x="9522372" y="3296281"/>
            <a:ext cx="931908" cy="276999"/>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Sclerostin</a:t>
            </a:r>
            <a:endParaRPr lang="en-US" sz="1200" b="1" dirty="0">
              <a:latin typeface="Arial" panose="020B0604020202020204" pitchFamily="34" charset="0"/>
              <a:cs typeface="Arial" panose="020B0604020202020204" pitchFamily="34" charset="0"/>
            </a:endParaRPr>
          </a:p>
        </p:txBody>
      </p:sp>
      <p:sp>
        <p:nvSpPr>
          <p:cNvPr id="14" name="TextBox 13"/>
          <p:cNvSpPr txBox="1"/>
          <p:nvPr/>
        </p:nvSpPr>
        <p:spPr>
          <a:xfrm>
            <a:off x="7527225" y="2451122"/>
            <a:ext cx="980778" cy="424732"/>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pPr algn="l">
              <a:lnSpc>
                <a:spcPct val="90000"/>
              </a:lnSpc>
            </a:pPr>
            <a:r>
              <a:rPr lang="en-US" dirty="0"/>
              <a:t>Osteoblast precursor</a:t>
            </a:r>
          </a:p>
        </p:txBody>
      </p:sp>
    </p:spTree>
    <p:extLst>
      <p:ext uri="{BB962C8B-B14F-4D97-AF65-F5344CB8AC3E}">
        <p14:creationId xmlns:p14="http://schemas.microsoft.com/office/powerpoint/2010/main" val="3130824086"/>
      </p:ext>
    </p:extLst>
  </p:cSld>
  <p:clrMapOvr>
    <a:masterClrMapping/>
  </p:clrMapOvr>
  <mc:AlternateContent xmlns:mc="http://schemas.openxmlformats.org/markup-compatibility/2006" xmlns:p14="http://schemas.microsoft.com/office/powerpoint/2010/main">
    <mc:Choice Requires="p14">
      <p:transition p14:dur="100" advClick="0" advTm="180000">
        <p:cut/>
      </p:transition>
    </mc:Choice>
    <mc:Fallback xmlns="">
      <p:transition advClick="0" advTm="18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par>
                                <p:cTn id="18" presetID="22" presetClass="entr" presetSubtype="4"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down)">
                                      <p:cBhvr>
                                        <p:cTn id="20" dur="500"/>
                                        <p:tgtEl>
                                          <p:spTgt spid="42"/>
                                        </p:tgtEl>
                                      </p:cBhvr>
                                    </p:animEffect>
                                  </p:childTnLst>
                                </p:cTn>
                              </p:par>
                              <p:par>
                                <p:cTn id="21" presetID="22" presetClass="entr" presetSubtype="4"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332510"/>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267832"/>
      </p:ext>
    </p:extLst>
  </p:cSld>
  <p:clrMapOvr>
    <a:masterClrMapping/>
  </p:clrMapOvr>
  <mc:AlternateContent xmlns:mc="http://schemas.openxmlformats.org/markup-compatibility/2006" xmlns:p14="http://schemas.microsoft.com/office/powerpoint/2010/main">
    <mc:Choice Requires="p14">
      <p:transition p14:dur="100" advClick="0" advTm="0">
        <p:fade/>
      </p:transition>
    </mc:Choice>
    <mc:Fallback xmlns="">
      <p:transition advClick="0" advTm="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188" y="842002"/>
            <a:ext cx="1219183" cy="1300163"/>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8188" y="1985365"/>
            <a:ext cx="1317930" cy="2851688"/>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5935" y="2867493"/>
            <a:ext cx="513214" cy="799343"/>
          </a:xfrm>
          <a:prstGeom prst="rect">
            <a:avLst/>
          </a:prstGeom>
        </p:spPr>
      </p:pic>
      <p:pic>
        <p:nvPicPr>
          <p:cNvPr id="46" name="Picture 45"/>
          <p:cNvPicPr>
            <a:picLocks noChangeAspect="1"/>
          </p:cNvPicPr>
          <p:nvPr/>
        </p:nvPicPr>
        <p:blipFill rotWithShape="1">
          <a:blip r:embed="rId6">
            <a:extLst>
              <a:ext uri="{28A0092B-C50C-407E-A947-70E740481C1C}">
                <a14:useLocalDpi xmlns:a14="http://schemas.microsoft.com/office/drawing/2010/main" val="0"/>
              </a:ext>
            </a:extLst>
          </a:blip>
          <a:srcRect t="17280"/>
          <a:stretch/>
        </p:blipFill>
        <p:spPr>
          <a:xfrm>
            <a:off x="8502714" y="2846070"/>
            <a:ext cx="1079858" cy="3168050"/>
          </a:xfrm>
          <a:prstGeom prst="rect">
            <a:avLst/>
          </a:prstGeom>
        </p:spPr>
      </p:pic>
      <p:sp>
        <p:nvSpPr>
          <p:cNvPr id="25" name="TextBox 24"/>
          <p:cNvSpPr txBox="1"/>
          <p:nvPr/>
        </p:nvSpPr>
        <p:spPr>
          <a:xfrm>
            <a:off x="124700" y="2607849"/>
            <a:ext cx="2819196" cy="3327065"/>
          </a:xfrm>
          <a:prstGeom prst="rect">
            <a:avLst/>
          </a:prstGeom>
          <a:noFill/>
        </p:spPr>
        <p:txBody>
          <a:bodyPr wrap="square" rtlCol="0">
            <a:spAutoFit/>
          </a:bodyPr>
          <a:lstStyle/>
          <a:p>
            <a:pPr>
              <a:lnSpc>
                <a:spcPct val="90000"/>
              </a:lnSpc>
              <a:spcAft>
                <a:spcPts val="600"/>
              </a:spcAft>
            </a:pPr>
            <a:r>
              <a:rPr lang="en-US" sz="2000" dirty="0" err="1">
                <a:solidFill>
                  <a:srgbClr val="424242"/>
                </a:solidFill>
                <a:latin typeface="Arial" panose="020B0604020202020204" pitchFamily="34" charset="0"/>
                <a:cs typeface="Arial" panose="020B0604020202020204" pitchFamily="34" charset="0"/>
              </a:rPr>
              <a:t>Wnt</a:t>
            </a:r>
            <a:endParaRPr lang="en-US" sz="2000" dirty="0">
              <a:solidFill>
                <a:srgbClr val="424242"/>
              </a:solidFill>
              <a:latin typeface="Arial" panose="020B0604020202020204" pitchFamily="34" charset="0"/>
              <a:cs typeface="Arial" panose="020B0604020202020204" pitchFamily="34" charset="0"/>
            </a:endParaRPr>
          </a:p>
          <a:p>
            <a:pPr>
              <a:lnSpc>
                <a:spcPct val="90000"/>
              </a:lnSpc>
            </a:pPr>
            <a:r>
              <a:rPr lang="en-US" sz="800" dirty="0" err="1">
                <a:latin typeface="Arial" panose="020B0604020202020204" pitchFamily="34" charset="0"/>
                <a:cs typeface="Arial" panose="020B0604020202020204" pitchFamily="34" charset="0"/>
              </a:rPr>
              <a:t>Wnt</a:t>
            </a:r>
            <a:r>
              <a:rPr lang="en-US" sz="800" dirty="0">
                <a:latin typeface="Arial" panose="020B0604020202020204" pitchFamily="34" charset="0"/>
                <a:cs typeface="Arial" panose="020B0604020202020204" pitchFamily="34" charset="0"/>
              </a:rPr>
              <a:t> proteins are key signaling molecules in tissue development and regeneration</a:t>
            </a:r>
            <a:r>
              <a:rPr lang="en-US" sz="800" baseline="30000" dirty="0">
                <a:latin typeface="Arial" panose="020B0604020202020204" pitchFamily="34" charset="0"/>
                <a:cs typeface="Arial" panose="020B0604020202020204" pitchFamily="34" charset="0"/>
              </a:rPr>
              <a:t>1</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r>
              <a:rPr lang="en-US" sz="800" dirty="0" err="1">
                <a:latin typeface="Arial" panose="020B0604020202020204" pitchFamily="34" charset="0"/>
                <a:cs typeface="Arial" panose="020B0604020202020204" pitchFamily="34" charset="0"/>
              </a:rPr>
              <a:t>Wnt</a:t>
            </a:r>
            <a:r>
              <a:rPr lang="en-US" sz="800" dirty="0">
                <a:latin typeface="Arial" panose="020B0604020202020204" pitchFamily="34" charset="0"/>
                <a:cs typeface="Arial" panose="020B0604020202020204" pitchFamily="34" charset="0"/>
              </a:rPr>
              <a:t> binds to co-receptors LRP 5/6 and frizzled, forming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a complex that stabilizes intracellular </a:t>
            </a:r>
            <a:r>
              <a:rPr lang="el-GR" sz="800" dirty="0">
                <a:latin typeface="Arial" panose="020B0604020202020204" pitchFamily="34" charset="0"/>
                <a:cs typeface="Arial" panose="020B0604020202020204" pitchFamily="34" charset="0"/>
              </a:rPr>
              <a:t>β-</a:t>
            </a:r>
            <a:r>
              <a:rPr lang="en-US" sz="800" dirty="0">
                <a:latin typeface="Arial" panose="020B0604020202020204" pitchFamily="34" charset="0"/>
                <a:cs typeface="Arial" panose="020B0604020202020204" pitchFamily="34" charset="0"/>
              </a:rPr>
              <a:t>catenin. Stabilized </a:t>
            </a:r>
            <a:r>
              <a:rPr lang="el-GR" sz="800" dirty="0">
                <a:latin typeface="Arial" panose="020B0604020202020204" pitchFamily="34" charset="0"/>
                <a:cs typeface="Arial" panose="020B0604020202020204" pitchFamily="34" charset="0"/>
              </a:rPr>
              <a:t>β-</a:t>
            </a:r>
            <a:r>
              <a:rPr lang="en-US" sz="800" dirty="0">
                <a:latin typeface="Arial" panose="020B0604020202020204" pitchFamily="34" charset="0"/>
                <a:cs typeface="Arial" panose="020B0604020202020204" pitchFamily="34" charset="0"/>
              </a:rPr>
              <a:t>catenin </a:t>
            </a:r>
            <a:r>
              <a:rPr lang="en-US" sz="800" dirty="0" err="1">
                <a:latin typeface="Arial" panose="020B0604020202020204" pitchFamily="34" charset="0"/>
                <a:cs typeface="Arial" panose="020B0604020202020204" pitchFamily="34" charset="0"/>
              </a:rPr>
              <a:t>translocates</a:t>
            </a:r>
            <a:r>
              <a:rPr lang="en-US" sz="800" dirty="0">
                <a:latin typeface="Arial" panose="020B0604020202020204" pitchFamily="34" charset="0"/>
                <a:cs typeface="Arial" panose="020B0604020202020204" pitchFamily="34" charset="0"/>
              </a:rPr>
              <a:t> to the nucleus and mediates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gene transcription, resulting in increased bone formation</a:t>
            </a:r>
            <a:r>
              <a:rPr lang="en-US" sz="800" baseline="30000" dirty="0">
                <a:latin typeface="Arial" panose="020B0604020202020204" pitchFamily="34" charset="0"/>
                <a:cs typeface="Arial" panose="020B0604020202020204" pitchFamily="34" charset="0"/>
              </a:rPr>
              <a:t>1</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r>
              <a:rPr lang="en-US" sz="800" dirty="0">
                <a:latin typeface="Arial" panose="020B0604020202020204" pitchFamily="34" charset="0"/>
                <a:cs typeface="Arial" panose="020B0604020202020204" pitchFamily="34" charset="0"/>
              </a:rPr>
              <a:t>Canonical </a:t>
            </a:r>
            <a:r>
              <a:rPr lang="en-US" sz="800" dirty="0" err="1">
                <a:latin typeface="Arial" panose="020B0604020202020204" pitchFamily="34" charset="0"/>
                <a:cs typeface="Arial" panose="020B0604020202020204" pitchFamily="34" charset="0"/>
              </a:rPr>
              <a:t>Wnt</a:t>
            </a:r>
            <a:r>
              <a:rPr lang="en-US" sz="800" dirty="0">
                <a:latin typeface="Arial" panose="020B0604020202020204" pitchFamily="34" charset="0"/>
                <a:cs typeface="Arial" panose="020B0604020202020204" pitchFamily="34" charset="0"/>
              </a:rPr>
              <a:t> signaling increases bone formation through multiple mechanisms: </a:t>
            </a:r>
          </a:p>
          <a:p>
            <a:pPr>
              <a:lnSpc>
                <a:spcPct val="90000"/>
              </a:lnSpc>
            </a:pPr>
            <a:endParaRPr lang="en-US" sz="800" dirty="0">
              <a:latin typeface="Arial" panose="020B0604020202020204" pitchFamily="34" charset="0"/>
              <a:cs typeface="Arial" panose="020B0604020202020204" pitchFamily="34" charset="0"/>
            </a:endParaRPr>
          </a:p>
          <a:p>
            <a:pPr marL="169863" indent="-114300">
              <a:lnSpc>
                <a:spcPct val="90000"/>
              </a:lnSpc>
              <a:buFont typeface="Arial" panose="020B0604020202020204" pitchFamily="34" charset="0"/>
              <a:buChar char="•"/>
            </a:pPr>
            <a:r>
              <a:rPr lang="en-US" sz="800" dirty="0">
                <a:latin typeface="Arial" panose="020B0604020202020204" pitchFamily="34" charset="0"/>
                <a:cs typeface="Arial" panose="020B0604020202020204" pitchFamily="34" charset="0"/>
              </a:rPr>
              <a:t>Increased differentiation of mesenchymal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stem cells to osteoblasts</a:t>
            </a:r>
            <a:r>
              <a:rPr lang="en-US" sz="800" baseline="30000" dirty="0">
                <a:latin typeface="Arial" panose="020B060402020202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 </a:t>
            </a:r>
          </a:p>
          <a:p>
            <a:pPr marL="55563">
              <a:lnSpc>
                <a:spcPct val="90000"/>
              </a:lnSpc>
            </a:pPr>
            <a:endParaRPr lang="en-US" sz="800" dirty="0">
              <a:latin typeface="Arial" panose="020B0604020202020204" pitchFamily="34" charset="0"/>
              <a:cs typeface="Arial" panose="020B0604020202020204" pitchFamily="34" charset="0"/>
            </a:endParaRPr>
          </a:p>
          <a:p>
            <a:pPr marL="169863" indent="-114300">
              <a:lnSpc>
                <a:spcPct val="90000"/>
              </a:lnSpc>
              <a:buFont typeface="Arial" panose="020B0604020202020204" pitchFamily="34" charset="0"/>
              <a:buChar char="•"/>
            </a:pPr>
            <a:r>
              <a:rPr lang="en-US" sz="800" dirty="0">
                <a:latin typeface="Arial" panose="020B0604020202020204" pitchFamily="34" charset="0"/>
                <a:cs typeface="Arial" panose="020B0604020202020204" pitchFamily="34" charset="0"/>
              </a:rPr>
              <a:t>Increased osteoblast activity</a:t>
            </a:r>
            <a:r>
              <a:rPr lang="en-US" sz="800" baseline="30000" dirty="0">
                <a:latin typeface="Arial" panose="020B0604020202020204" pitchFamily="34" charset="0"/>
                <a:cs typeface="Arial" panose="020B0604020202020204" pitchFamily="34" charset="0"/>
              </a:rPr>
              <a:t>3</a:t>
            </a:r>
            <a:r>
              <a:rPr lang="en-US" sz="800" dirty="0">
                <a:latin typeface="Arial" panose="020B0604020202020204" pitchFamily="34" charset="0"/>
                <a:cs typeface="Arial" panose="020B0604020202020204" pitchFamily="34" charset="0"/>
              </a:rPr>
              <a:t> </a:t>
            </a:r>
          </a:p>
          <a:p>
            <a:pPr marL="55563">
              <a:lnSpc>
                <a:spcPct val="90000"/>
              </a:lnSpc>
            </a:pPr>
            <a:endParaRPr lang="en-US" sz="800" dirty="0">
              <a:latin typeface="Arial" panose="020B0604020202020204" pitchFamily="34" charset="0"/>
              <a:cs typeface="Arial" panose="020B0604020202020204" pitchFamily="34" charset="0"/>
            </a:endParaRPr>
          </a:p>
          <a:p>
            <a:pPr marL="169863" indent="-114300">
              <a:lnSpc>
                <a:spcPct val="90000"/>
              </a:lnSpc>
              <a:buFont typeface="Arial" panose="020B0604020202020204" pitchFamily="34" charset="0"/>
              <a:buChar char="•"/>
            </a:pPr>
            <a:r>
              <a:rPr lang="en-US" sz="800" dirty="0">
                <a:latin typeface="Arial" panose="020B0604020202020204" pitchFamily="34" charset="0"/>
                <a:cs typeface="Arial" panose="020B0604020202020204" pitchFamily="34" charset="0"/>
              </a:rPr>
              <a:t>Stimulation of the conversion of bone lining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cells into osteoblasts</a:t>
            </a:r>
            <a:r>
              <a:rPr lang="en-US" sz="800" baseline="30000" dirty="0">
                <a:latin typeface="Arial" panose="020B0604020202020204" pitchFamily="34" charset="0"/>
                <a:cs typeface="Arial" panose="020B0604020202020204" pitchFamily="34" charset="0"/>
              </a:rPr>
              <a:t>4</a:t>
            </a:r>
          </a:p>
          <a:p>
            <a:pPr marL="55563">
              <a:lnSpc>
                <a:spcPct val="90000"/>
              </a:lnSpc>
            </a:pPr>
            <a:endParaRPr lang="en-US" sz="800" dirty="0">
              <a:latin typeface="Arial" panose="020B0604020202020204" pitchFamily="34" charset="0"/>
              <a:cs typeface="Arial" panose="020B0604020202020204" pitchFamily="34" charset="0"/>
            </a:endParaRPr>
          </a:p>
          <a:p>
            <a:pPr marL="169863" indent="-114300">
              <a:lnSpc>
                <a:spcPct val="90000"/>
              </a:lnSpc>
              <a:buFont typeface="Arial" panose="020B0604020202020204" pitchFamily="34" charset="0"/>
              <a:buChar char="•"/>
            </a:pPr>
            <a:r>
              <a:rPr lang="en-US" sz="800" dirty="0">
                <a:latin typeface="Arial" panose="020B0604020202020204" pitchFamily="34" charset="0"/>
                <a:cs typeface="Arial" panose="020B0604020202020204" pitchFamily="34" charset="0"/>
              </a:rPr>
              <a:t>Regulation of osteoblast and osteoclast activity via</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osteocyte signaling</a:t>
            </a:r>
            <a:r>
              <a:rPr lang="en-US" sz="800" baseline="30000" dirty="0">
                <a:latin typeface="Arial" panose="020B0604020202020204" pitchFamily="34" charset="0"/>
                <a:cs typeface="Arial" panose="020B0604020202020204" pitchFamily="34" charset="0"/>
              </a:rPr>
              <a:t>5, 6</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p:txBody>
      </p:sp>
      <p:sp>
        <p:nvSpPr>
          <p:cNvPr id="27" name="TextBox 26"/>
          <p:cNvSpPr txBox="1"/>
          <p:nvPr/>
        </p:nvSpPr>
        <p:spPr>
          <a:xfrm>
            <a:off x="124700" y="5987318"/>
            <a:ext cx="2894228" cy="784830"/>
          </a:xfrm>
          <a:prstGeom prst="rect">
            <a:avLst/>
          </a:prstGeom>
          <a:noFill/>
        </p:spPr>
        <p:txBody>
          <a:bodyPr wrap="square" rtlCol="0" anchor="b">
            <a:spAutoFit/>
          </a:bodyPr>
          <a:lstStyle/>
          <a:p>
            <a:r>
              <a:rPr lang="en-US" sz="750" baseline="30000" dirty="0">
                <a:solidFill>
                  <a:schemeClr val="tx1">
                    <a:lumMod val="65000"/>
                    <a:lumOff val="35000"/>
                  </a:schemeClr>
                </a:solidFill>
                <a:latin typeface="Arial" panose="020B0604020202020204" pitchFamily="34" charset="0"/>
                <a:cs typeface="Arial" panose="020B0604020202020204" pitchFamily="34" charset="0"/>
              </a:rPr>
              <a:t>1</a:t>
            </a:r>
            <a:r>
              <a:rPr lang="en-US" sz="750" dirty="0">
                <a:solidFill>
                  <a:schemeClr val="tx1">
                    <a:lumMod val="65000"/>
                    <a:lumOff val="35000"/>
                  </a:schemeClr>
                </a:solidFill>
                <a:latin typeface="Arial" panose="020B0604020202020204" pitchFamily="34" charset="0"/>
                <a:cs typeface="Arial" panose="020B0604020202020204" pitchFamily="34" charset="0"/>
              </a:rPr>
              <a:t> MacDonald BT, et al. </a:t>
            </a:r>
            <a:r>
              <a:rPr lang="en-US" sz="750" i="1" dirty="0">
                <a:solidFill>
                  <a:schemeClr val="tx1">
                    <a:lumMod val="65000"/>
                    <a:lumOff val="35000"/>
                  </a:schemeClr>
                </a:solidFill>
                <a:latin typeface="Arial" panose="020B0604020202020204" pitchFamily="34" charset="0"/>
                <a:cs typeface="Arial" panose="020B0604020202020204" pitchFamily="34" charset="0"/>
              </a:rPr>
              <a:t>Developmental Cell</a:t>
            </a:r>
            <a:r>
              <a:rPr lang="en-US" sz="750" dirty="0">
                <a:solidFill>
                  <a:schemeClr val="tx1">
                    <a:lumMod val="65000"/>
                    <a:lumOff val="35000"/>
                  </a:schemeClr>
                </a:solidFill>
                <a:latin typeface="Arial" panose="020B0604020202020204" pitchFamily="34" charset="0"/>
                <a:cs typeface="Arial" panose="020B0604020202020204" pitchFamily="34" charset="0"/>
              </a:rPr>
              <a:t>. 2009;17:9-26. </a:t>
            </a:r>
          </a:p>
          <a:p>
            <a:r>
              <a:rPr lang="en-US" sz="750" baseline="30000" dirty="0">
                <a:solidFill>
                  <a:schemeClr val="tx1">
                    <a:lumMod val="65000"/>
                    <a:lumOff val="35000"/>
                  </a:schemeClr>
                </a:solidFill>
                <a:latin typeface="Arial" panose="020B0604020202020204" pitchFamily="34" charset="0"/>
                <a:cs typeface="Arial" panose="020B0604020202020204" pitchFamily="34" charset="0"/>
              </a:rPr>
              <a:t>2</a:t>
            </a:r>
            <a:r>
              <a:rPr lang="en-US" sz="750" dirty="0">
                <a:solidFill>
                  <a:schemeClr val="tx1">
                    <a:lumMod val="65000"/>
                    <a:lumOff val="35000"/>
                  </a:schemeClr>
                </a:solidFill>
                <a:latin typeface="Arial" panose="020B0604020202020204" pitchFamily="34" charset="0"/>
                <a:cs typeface="Arial" panose="020B0604020202020204" pitchFamily="34" charset="0"/>
              </a:rPr>
              <a:t> Hu H, et al. </a:t>
            </a:r>
            <a:r>
              <a:rPr lang="en-US" sz="750" i="1" dirty="0">
                <a:solidFill>
                  <a:schemeClr val="tx1">
                    <a:lumMod val="65000"/>
                    <a:lumOff val="35000"/>
                  </a:schemeClr>
                </a:solidFill>
                <a:latin typeface="Arial" panose="020B0604020202020204" pitchFamily="34" charset="0"/>
                <a:cs typeface="Arial" panose="020B0604020202020204" pitchFamily="34" charset="0"/>
              </a:rPr>
              <a:t>Development</a:t>
            </a:r>
            <a:r>
              <a:rPr lang="en-US" sz="750" dirty="0">
                <a:solidFill>
                  <a:schemeClr val="tx1">
                    <a:lumMod val="65000"/>
                    <a:lumOff val="35000"/>
                  </a:schemeClr>
                </a:solidFill>
                <a:latin typeface="Arial" panose="020B0604020202020204" pitchFamily="34" charset="0"/>
                <a:cs typeface="Arial" panose="020B0604020202020204" pitchFamily="34" charset="0"/>
              </a:rPr>
              <a:t>. 2005;132:49-60. </a:t>
            </a:r>
          </a:p>
          <a:p>
            <a:r>
              <a:rPr lang="en-US" sz="750" baseline="30000" dirty="0">
                <a:solidFill>
                  <a:schemeClr val="tx1">
                    <a:lumMod val="65000"/>
                    <a:lumOff val="35000"/>
                  </a:schemeClr>
                </a:solidFill>
                <a:latin typeface="Arial" panose="020B0604020202020204" pitchFamily="34" charset="0"/>
                <a:cs typeface="Arial" panose="020B0604020202020204" pitchFamily="34" charset="0"/>
              </a:rPr>
              <a:t>3</a:t>
            </a:r>
            <a:r>
              <a:rPr lang="en-US" sz="750" dirty="0">
                <a:solidFill>
                  <a:schemeClr val="tx1">
                    <a:lumMod val="65000"/>
                    <a:lumOff val="35000"/>
                  </a:schemeClr>
                </a:solidFill>
                <a:latin typeface="Arial" panose="020B0604020202020204" pitchFamily="34" charset="0"/>
                <a:cs typeface="Arial" panose="020B0604020202020204" pitchFamily="34" charset="0"/>
              </a:rPr>
              <a:t> Kato M, et al. </a:t>
            </a:r>
            <a:r>
              <a:rPr lang="en-US" sz="750" i="1" dirty="0">
                <a:solidFill>
                  <a:schemeClr val="tx1">
                    <a:lumMod val="65000"/>
                    <a:lumOff val="35000"/>
                  </a:schemeClr>
                </a:solidFill>
                <a:latin typeface="Arial" panose="020B0604020202020204" pitchFamily="34" charset="0"/>
                <a:cs typeface="Arial" panose="020B0604020202020204" pitchFamily="34" charset="0"/>
              </a:rPr>
              <a:t>J Cell Biol</a:t>
            </a:r>
            <a:r>
              <a:rPr lang="en-US" sz="750" dirty="0">
                <a:solidFill>
                  <a:schemeClr val="tx1">
                    <a:lumMod val="65000"/>
                    <a:lumOff val="35000"/>
                  </a:schemeClr>
                </a:solidFill>
                <a:latin typeface="Arial" panose="020B0604020202020204" pitchFamily="34" charset="0"/>
                <a:cs typeface="Arial" panose="020B0604020202020204" pitchFamily="34" charset="0"/>
              </a:rPr>
              <a:t>. 2002;157:303-314.</a:t>
            </a:r>
          </a:p>
          <a:p>
            <a:r>
              <a:rPr lang="en-US" sz="750" baseline="30000" dirty="0">
                <a:solidFill>
                  <a:schemeClr val="tx1">
                    <a:lumMod val="65000"/>
                    <a:lumOff val="35000"/>
                  </a:schemeClr>
                </a:solidFill>
                <a:latin typeface="Arial" panose="020B0604020202020204" pitchFamily="34" charset="0"/>
                <a:cs typeface="Arial" panose="020B0604020202020204" pitchFamily="34" charset="0"/>
              </a:rPr>
              <a:t>4</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Nioi</a:t>
            </a:r>
            <a:r>
              <a:rPr lang="en-US" sz="750" dirty="0">
                <a:solidFill>
                  <a:schemeClr val="tx1">
                    <a:lumMod val="65000"/>
                    <a:lumOff val="35000"/>
                  </a:schemeClr>
                </a:solidFill>
                <a:latin typeface="Arial" panose="020B0604020202020204" pitchFamily="34" charset="0"/>
                <a:cs typeface="Arial" panose="020B0604020202020204" pitchFamily="34" charset="0"/>
              </a:rPr>
              <a:t> P, et al. </a:t>
            </a:r>
            <a:r>
              <a:rPr lang="en-US" sz="750" i="1" dirty="0">
                <a:solidFill>
                  <a:schemeClr val="tx1">
                    <a:lumMod val="65000"/>
                    <a:lumOff val="35000"/>
                  </a:schemeClr>
                </a:solidFill>
                <a:latin typeface="Arial" panose="020B0604020202020204" pitchFamily="34" charset="0"/>
                <a:cs typeface="Arial" panose="020B0604020202020204" pitchFamily="34" charset="0"/>
              </a:rPr>
              <a:t>J Bone Miner Res</a:t>
            </a:r>
            <a:r>
              <a:rPr lang="en-US" sz="750" dirty="0">
                <a:solidFill>
                  <a:schemeClr val="tx1">
                    <a:lumMod val="65000"/>
                    <a:lumOff val="35000"/>
                  </a:schemeClr>
                </a:solidFill>
                <a:latin typeface="Arial" panose="020B0604020202020204" pitchFamily="34" charset="0"/>
                <a:cs typeface="Arial" panose="020B0604020202020204" pitchFamily="34" charset="0"/>
              </a:rPr>
              <a:t>. 2015;30:1457-1467. </a:t>
            </a:r>
          </a:p>
          <a:p>
            <a:r>
              <a:rPr lang="en-US" sz="750" baseline="30000" dirty="0">
                <a:solidFill>
                  <a:schemeClr val="tx1">
                    <a:lumMod val="65000"/>
                    <a:lumOff val="35000"/>
                  </a:schemeClr>
                </a:solidFill>
                <a:latin typeface="Arial" panose="020B0604020202020204" pitchFamily="34" charset="0"/>
                <a:cs typeface="Arial" panose="020B0604020202020204" pitchFamily="34" charset="0"/>
              </a:rPr>
              <a:t>5</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Tu</a:t>
            </a:r>
            <a:r>
              <a:rPr lang="en-US" sz="750" dirty="0">
                <a:solidFill>
                  <a:schemeClr val="tx1">
                    <a:lumMod val="65000"/>
                    <a:lumOff val="35000"/>
                  </a:schemeClr>
                </a:solidFill>
                <a:latin typeface="Arial" panose="020B0604020202020204" pitchFamily="34" charset="0"/>
                <a:cs typeface="Arial" panose="020B0604020202020204" pitchFamily="34" charset="0"/>
              </a:rPr>
              <a:t> X, et al. </a:t>
            </a:r>
            <a:r>
              <a:rPr lang="en-US" sz="750" i="1" dirty="0" err="1">
                <a:solidFill>
                  <a:schemeClr val="tx1">
                    <a:lumMod val="65000"/>
                    <a:lumOff val="35000"/>
                  </a:schemeClr>
                </a:solidFill>
                <a:latin typeface="Arial" panose="020B0604020202020204" pitchFamily="34" charset="0"/>
                <a:cs typeface="Arial" panose="020B0604020202020204" pitchFamily="34" charset="0"/>
              </a:rPr>
              <a:t>Proc</a:t>
            </a:r>
            <a:r>
              <a:rPr lang="en-US" sz="750" i="1" dirty="0">
                <a:solidFill>
                  <a:schemeClr val="tx1">
                    <a:lumMod val="65000"/>
                    <a:lumOff val="35000"/>
                  </a:schemeClr>
                </a:solidFill>
                <a:latin typeface="Arial" panose="020B0604020202020204" pitchFamily="34" charset="0"/>
                <a:cs typeface="Arial" panose="020B0604020202020204" pitchFamily="34" charset="0"/>
              </a:rPr>
              <a:t> Natl </a:t>
            </a:r>
            <a:r>
              <a:rPr lang="en-US" sz="750" i="1" dirty="0" err="1">
                <a:solidFill>
                  <a:schemeClr val="tx1">
                    <a:lumMod val="65000"/>
                    <a:lumOff val="35000"/>
                  </a:schemeClr>
                </a:solidFill>
                <a:latin typeface="Arial" panose="020B0604020202020204" pitchFamily="34" charset="0"/>
                <a:cs typeface="Arial" panose="020B0604020202020204" pitchFamily="34" charset="0"/>
              </a:rPr>
              <a:t>Acad</a:t>
            </a:r>
            <a:r>
              <a:rPr lang="en-US" sz="750" i="1" dirty="0">
                <a:solidFill>
                  <a:schemeClr val="tx1">
                    <a:lumMod val="65000"/>
                    <a:lumOff val="35000"/>
                  </a:schemeClr>
                </a:solidFill>
                <a:latin typeface="Arial" panose="020B0604020202020204" pitchFamily="34" charset="0"/>
                <a:cs typeface="Arial" panose="020B0604020202020204" pitchFamily="34" charset="0"/>
              </a:rPr>
              <a:t> Sci</a:t>
            </a:r>
            <a:r>
              <a:rPr lang="en-US" sz="750" dirty="0">
                <a:solidFill>
                  <a:schemeClr val="tx1">
                    <a:lumMod val="65000"/>
                    <a:lumOff val="35000"/>
                  </a:schemeClr>
                </a:solidFill>
                <a:latin typeface="Arial" panose="020B0604020202020204" pitchFamily="34" charset="0"/>
                <a:cs typeface="Arial" panose="020B0604020202020204" pitchFamily="34" charset="0"/>
              </a:rPr>
              <a:t>. 2015;112:e478-486.</a:t>
            </a:r>
          </a:p>
          <a:p>
            <a:r>
              <a:rPr lang="en-US" sz="750" baseline="30000" dirty="0">
                <a:solidFill>
                  <a:schemeClr val="tx1">
                    <a:lumMod val="65000"/>
                    <a:lumOff val="35000"/>
                  </a:schemeClr>
                </a:solidFill>
                <a:latin typeface="Arial" panose="020B0604020202020204" pitchFamily="34" charset="0"/>
                <a:cs typeface="Arial" panose="020B0604020202020204" pitchFamily="34" charset="0"/>
              </a:rPr>
              <a:t>6</a:t>
            </a:r>
            <a:r>
              <a:rPr lang="en-US" sz="750" dirty="0">
                <a:solidFill>
                  <a:schemeClr val="tx1">
                    <a:lumMod val="65000"/>
                    <a:lumOff val="35000"/>
                  </a:schemeClr>
                </a:solidFill>
                <a:latin typeface="Arial" panose="020B0604020202020204" pitchFamily="34" charset="0"/>
                <a:cs typeface="Arial" panose="020B0604020202020204" pitchFamily="34" charset="0"/>
              </a:rPr>
              <a:t> Kramer I, et al. </a:t>
            </a:r>
            <a:r>
              <a:rPr lang="en-US" sz="750" i="1" dirty="0" err="1">
                <a:solidFill>
                  <a:schemeClr val="tx1">
                    <a:lumMod val="65000"/>
                    <a:lumOff val="35000"/>
                  </a:schemeClr>
                </a:solidFill>
                <a:latin typeface="Arial" panose="020B0604020202020204" pitchFamily="34" charset="0"/>
                <a:cs typeface="Arial" panose="020B0604020202020204" pitchFamily="34" charset="0"/>
              </a:rPr>
              <a:t>Mol</a:t>
            </a:r>
            <a:r>
              <a:rPr lang="en-US" sz="750" i="1" dirty="0">
                <a:solidFill>
                  <a:schemeClr val="tx1">
                    <a:lumMod val="65000"/>
                    <a:lumOff val="35000"/>
                  </a:schemeClr>
                </a:solidFill>
                <a:latin typeface="Arial" panose="020B0604020202020204" pitchFamily="34" charset="0"/>
                <a:cs typeface="Arial" panose="020B0604020202020204" pitchFamily="34" charset="0"/>
              </a:rPr>
              <a:t> Cell Bio</a:t>
            </a:r>
            <a:r>
              <a:rPr lang="en-US" sz="750" dirty="0">
                <a:solidFill>
                  <a:schemeClr val="tx1">
                    <a:lumMod val="65000"/>
                    <a:lumOff val="35000"/>
                  </a:schemeClr>
                </a:solidFill>
                <a:latin typeface="Arial" panose="020B0604020202020204" pitchFamily="34" charset="0"/>
                <a:cs typeface="Arial" panose="020B0604020202020204" pitchFamily="34" charset="0"/>
              </a:rPr>
              <a:t>. 2010;30:3071-3085.</a:t>
            </a:r>
          </a:p>
        </p:txBody>
      </p:sp>
      <p:cxnSp>
        <p:nvCxnSpPr>
          <p:cNvPr id="47" name="Straight Connector 46"/>
          <p:cNvCxnSpPr/>
          <p:nvPr/>
        </p:nvCxnSpPr>
        <p:spPr>
          <a:xfrm>
            <a:off x="209006" y="3399070"/>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09006" y="4054329"/>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hlinkClick r:id="rId7" action="ppaction://hlinksldjump"/>
          </p:cNvPr>
          <p:cNvSpPr/>
          <p:nvPr/>
        </p:nvSpPr>
        <p:spPr>
          <a:xfrm>
            <a:off x="2063945"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8" action="ppaction://hlinksldjump"/>
          </p:cNvPr>
          <p:cNvSpPr/>
          <p:nvPr/>
        </p:nvSpPr>
        <p:spPr>
          <a:xfrm>
            <a:off x="108595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7" action="ppaction://hlinksldjump"/>
          </p:cNvPr>
          <p:cNvSpPr txBox="1"/>
          <p:nvPr/>
        </p:nvSpPr>
        <p:spPr>
          <a:xfrm>
            <a:off x="9522372" y="3296281"/>
            <a:ext cx="931908" cy="276999"/>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Sclerostin</a:t>
            </a:r>
            <a:endParaRPr lang="en-US" sz="12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0288" y="1488229"/>
            <a:ext cx="1068604" cy="1100846"/>
          </a:xfrm>
          <a:prstGeom prst="rect">
            <a:avLst/>
          </a:prstGeom>
        </p:spPr>
      </p:pic>
      <p:sp>
        <p:nvSpPr>
          <p:cNvPr id="13" name="TextBox 12"/>
          <p:cNvSpPr txBox="1"/>
          <p:nvPr/>
        </p:nvSpPr>
        <p:spPr>
          <a:xfrm>
            <a:off x="7527225" y="2451122"/>
            <a:ext cx="980778" cy="424732"/>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pPr algn="l">
              <a:lnSpc>
                <a:spcPct val="90000"/>
              </a:lnSpc>
            </a:pPr>
            <a:r>
              <a:rPr lang="en-US" dirty="0"/>
              <a:t>Osteoblast precursor</a:t>
            </a:r>
          </a:p>
        </p:txBody>
      </p:sp>
      <p:sp>
        <p:nvSpPr>
          <p:cNvPr id="15" name="TextBox 14">
            <a:hlinkClick r:id="rId10" action="ppaction://hlinksldjump"/>
          </p:cNvPr>
          <p:cNvSpPr txBox="1"/>
          <p:nvPr/>
        </p:nvSpPr>
        <p:spPr>
          <a:xfrm>
            <a:off x="6707214" y="3297544"/>
            <a:ext cx="63883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OPG</a:t>
            </a:r>
          </a:p>
        </p:txBody>
      </p:sp>
      <p:sp>
        <p:nvSpPr>
          <p:cNvPr id="16" name="TextBox 15">
            <a:hlinkClick r:id="rId8" action="ppaction://hlinksldjump"/>
          </p:cNvPr>
          <p:cNvSpPr txBox="1"/>
          <p:nvPr/>
        </p:nvSpPr>
        <p:spPr>
          <a:xfrm>
            <a:off x="6859118" y="6028990"/>
            <a:ext cx="111962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Osteocyte</a:t>
            </a:r>
          </a:p>
        </p:txBody>
      </p:sp>
      <p:sp>
        <p:nvSpPr>
          <p:cNvPr id="17" name="TextBox 16">
            <a:hlinkClick r:id="rId11" action="ppaction://hlinksldjump"/>
          </p:cNvPr>
          <p:cNvSpPr txBox="1"/>
          <p:nvPr/>
        </p:nvSpPr>
        <p:spPr>
          <a:xfrm>
            <a:off x="8175366" y="4815547"/>
            <a:ext cx="992311"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Osteoblast</a:t>
            </a:r>
          </a:p>
        </p:txBody>
      </p:sp>
    </p:spTree>
    <p:extLst>
      <p:ext uri="{BB962C8B-B14F-4D97-AF65-F5344CB8AC3E}">
        <p14:creationId xmlns:p14="http://schemas.microsoft.com/office/powerpoint/2010/main" val="1769765637"/>
      </p:ext>
    </p:extLst>
  </p:cSld>
  <p:clrMapOvr>
    <a:masterClrMapping/>
  </p:clrMapOvr>
  <mc:AlternateContent xmlns:mc="http://schemas.openxmlformats.org/markup-compatibility/2006" xmlns:p14="http://schemas.microsoft.com/office/powerpoint/2010/main">
    <mc:Choice Requires="p14">
      <p:transition p14:dur="100" advClick="0" advTm="180000">
        <p:cut/>
      </p:transition>
    </mc:Choice>
    <mc:Fallback xmlns="">
      <p:transition advClick="0" advTm="18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up)">
                                      <p:cBhvr>
                                        <p:cTn id="20" dur="500"/>
                                        <p:tgtEl>
                                          <p:spTgt spid="44"/>
                                        </p:tgtEl>
                                      </p:cBhvr>
                                    </p:animEffect>
                                  </p:childTnLst>
                                </p:cTn>
                              </p:par>
                              <p:par>
                                <p:cTn id="21" presetID="22" presetClass="entr" presetSubtype="1"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par>
                                <p:cTn id="24" presetID="22" presetClass="entr" presetSubtype="1"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22" presetClass="entr" presetSubtype="4"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500"/>
                                        <p:tgtEl>
                                          <p:spTgt spid="45"/>
                                        </p:tgtEl>
                                      </p:cBhvr>
                                    </p:animEffect>
                                  </p:childTnLst>
                                </p:cTn>
                              </p:par>
                              <p:par>
                                <p:cTn id="30" presetID="2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560658"/>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709676"/>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869282"/>
      </p:ext>
    </p:extLst>
  </p:cSld>
  <p:clrMapOvr>
    <a:masterClrMapping/>
  </p:clrMapOvr>
  <mc:AlternateContent xmlns:mc="http://schemas.openxmlformats.org/markup-compatibility/2006" xmlns:p14="http://schemas.microsoft.com/office/powerpoint/2010/main">
    <mc:Choice Requires="p14">
      <p:transition p14:dur="100" advClick="0" advTm="0">
        <p:fade/>
      </p:transition>
    </mc:Choice>
    <mc:Fallback xmlns="">
      <p:transition advClick="0"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35" y="2867493"/>
            <a:ext cx="513214" cy="799343"/>
          </a:xfrm>
          <a:prstGeom prst="rect">
            <a:avLst/>
          </a:prstGeom>
        </p:spPr>
      </p:pic>
      <p:sp>
        <p:nvSpPr>
          <p:cNvPr id="25" name="TextBox 24"/>
          <p:cNvSpPr txBox="1"/>
          <p:nvPr/>
        </p:nvSpPr>
        <p:spPr>
          <a:xfrm>
            <a:off x="124700" y="2607849"/>
            <a:ext cx="2819196" cy="1997470"/>
          </a:xfrm>
          <a:prstGeom prst="rect">
            <a:avLst/>
          </a:prstGeom>
          <a:noFill/>
        </p:spPr>
        <p:txBody>
          <a:bodyPr wrap="square" rtlCol="0">
            <a:spAutoFit/>
          </a:bodyPr>
          <a:lstStyle/>
          <a:p>
            <a:pPr>
              <a:lnSpc>
                <a:spcPct val="90000"/>
              </a:lnSpc>
              <a:spcAft>
                <a:spcPts val="600"/>
              </a:spcAft>
            </a:pPr>
            <a:r>
              <a:rPr lang="en-US" sz="2000" dirty="0" err="1">
                <a:solidFill>
                  <a:srgbClr val="424242"/>
                </a:solidFill>
                <a:latin typeface="Arial" panose="020B0604020202020204" pitchFamily="34" charset="0"/>
                <a:cs typeface="Arial" panose="020B0604020202020204" pitchFamily="34" charset="0"/>
              </a:rPr>
              <a:t>Sclerostin</a:t>
            </a:r>
            <a:endParaRPr lang="en-US" sz="2000" dirty="0">
              <a:solidFill>
                <a:srgbClr val="424242"/>
              </a:solidFill>
              <a:latin typeface="Arial" panose="020B0604020202020204" pitchFamily="34" charset="0"/>
              <a:cs typeface="Arial" panose="020B0604020202020204" pitchFamily="34" charset="0"/>
            </a:endParaRPr>
          </a:p>
          <a:p>
            <a:pPr>
              <a:lnSpc>
                <a:spcPct val="90000"/>
              </a:lnSpc>
            </a:pPr>
            <a:r>
              <a:rPr lang="en-US" sz="800" dirty="0" err="1">
                <a:latin typeface="Arial" panose="020B0604020202020204" pitchFamily="34" charset="0"/>
                <a:cs typeface="Arial" panose="020B0604020202020204" pitchFamily="34" charset="0"/>
              </a:rPr>
              <a:t>Sclerostin</a:t>
            </a:r>
            <a:r>
              <a:rPr lang="en-US" sz="800" dirty="0">
                <a:latin typeface="Arial" panose="020B0604020202020204" pitchFamily="34" charset="0"/>
                <a:cs typeface="Arial" panose="020B0604020202020204" pitchFamily="34" charset="0"/>
              </a:rPr>
              <a:t> is a protein secreted predominantly by osteocytes in bone</a:t>
            </a:r>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 </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r>
              <a:rPr lang="en-US" sz="800" dirty="0" err="1">
                <a:latin typeface="Arial" panose="020B0604020202020204" pitchFamily="34" charset="0"/>
                <a:cs typeface="Arial" panose="020B0604020202020204" pitchFamily="34" charset="0"/>
              </a:rPr>
              <a:t>Sclerostin</a:t>
            </a:r>
            <a:r>
              <a:rPr lang="en-US" sz="800" dirty="0">
                <a:latin typeface="Arial" panose="020B0604020202020204" pitchFamily="34" charset="0"/>
                <a:cs typeface="Arial" panose="020B0604020202020204" pitchFamily="34" charset="0"/>
              </a:rPr>
              <a:t> binds to low density lipoprotein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receptor-related proteins (LRP4, LRP5, LRP6) and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inhibits canonical </a:t>
            </a:r>
            <a:r>
              <a:rPr lang="en-US" sz="800" dirty="0" err="1">
                <a:latin typeface="Arial" panose="020B0604020202020204" pitchFamily="34" charset="0"/>
                <a:cs typeface="Arial" panose="020B0604020202020204" pitchFamily="34" charset="0"/>
              </a:rPr>
              <a:t>Wnt</a:t>
            </a:r>
            <a:r>
              <a:rPr lang="en-US" sz="800" dirty="0">
                <a:latin typeface="Arial" panose="020B0604020202020204" pitchFamily="34" charset="0"/>
                <a:cs typeface="Arial" panose="020B0604020202020204" pitchFamily="34" charset="0"/>
              </a:rPr>
              <a:t>-</a:t>
            </a:r>
            <a:r>
              <a:rPr lang="el-GR" sz="800" dirty="0">
                <a:latin typeface="Arial" panose="020B0604020202020204" pitchFamily="34" charset="0"/>
                <a:cs typeface="Arial" panose="020B0604020202020204" pitchFamily="34" charset="0"/>
              </a:rPr>
              <a:t>β-</a:t>
            </a:r>
            <a:r>
              <a:rPr lang="en-US" sz="800" dirty="0">
                <a:latin typeface="Arial" panose="020B0604020202020204" pitchFamily="34" charset="0"/>
                <a:cs typeface="Arial" panose="020B0604020202020204" pitchFamily="34" charset="0"/>
              </a:rPr>
              <a:t>catenin signaling</a:t>
            </a:r>
            <a:r>
              <a:rPr lang="en-US" sz="800" baseline="30000" dirty="0">
                <a:latin typeface="Arial" panose="020B0604020202020204" pitchFamily="34" charset="0"/>
                <a:cs typeface="Arial" panose="020B0604020202020204" pitchFamily="34" charset="0"/>
              </a:rPr>
              <a:t>2, 3</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r>
              <a:rPr lang="en-US" sz="800" dirty="0">
                <a:latin typeface="Arial" panose="020B0604020202020204" pitchFamily="34" charset="0"/>
                <a:cs typeface="Arial" panose="020B0604020202020204" pitchFamily="34" charset="0"/>
              </a:rPr>
              <a:t>In human disease, loss-of-function mutations in the </a:t>
            </a:r>
            <a:r>
              <a:rPr lang="en-US" sz="800" dirty="0" err="1">
                <a:latin typeface="Arial" panose="020B0604020202020204" pitchFamily="34" charset="0"/>
                <a:cs typeface="Arial" panose="020B0604020202020204" pitchFamily="34" charset="0"/>
              </a:rPr>
              <a:t>sclerostin</a:t>
            </a:r>
            <a:r>
              <a:rPr lang="en-US" sz="800" dirty="0">
                <a:latin typeface="Arial" panose="020B0604020202020204" pitchFamily="34" charset="0"/>
                <a:cs typeface="Arial" panose="020B0604020202020204" pitchFamily="34" charset="0"/>
              </a:rPr>
              <a:t> gene (</a:t>
            </a:r>
            <a:r>
              <a:rPr lang="en-US" sz="800" i="1" dirty="0">
                <a:latin typeface="Arial" panose="020B0604020202020204" pitchFamily="34" charset="0"/>
                <a:cs typeface="Arial" panose="020B0604020202020204" pitchFamily="34" charset="0"/>
              </a:rPr>
              <a:t>SOST</a:t>
            </a:r>
            <a:r>
              <a:rPr lang="en-US" sz="800" dirty="0">
                <a:latin typeface="Arial" panose="020B0604020202020204" pitchFamily="34" charset="0"/>
                <a:cs typeface="Arial" panose="020B0604020202020204" pitchFamily="34" charset="0"/>
              </a:rPr>
              <a:t>) result in high bone mass phenotypes, e.g., sclerosteosis</a:t>
            </a:r>
            <a:r>
              <a:rPr lang="en-US" sz="800" baseline="30000" dirty="0">
                <a:latin typeface="Arial" panose="020B0604020202020204" pitchFamily="34" charset="0"/>
                <a:cs typeface="Arial" panose="020B0604020202020204" pitchFamily="34" charset="0"/>
              </a:rPr>
              <a:t>4</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p:txBody>
      </p:sp>
      <p:sp>
        <p:nvSpPr>
          <p:cNvPr id="27" name="TextBox 26"/>
          <p:cNvSpPr txBox="1"/>
          <p:nvPr/>
        </p:nvSpPr>
        <p:spPr>
          <a:xfrm>
            <a:off x="124700" y="6218150"/>
            <a:ext cx="2894228" cy="553998"/>
          </a:xfrm>
          <a:prstGeom prst="rect">
            <a:avLst/>
          </a:prstGeom>
          <a:noFill/>
        </p:spPr>
        <p:txBody>
          <a:bodyPr wrap="square" rtlCol="0" anchor="b">
            <a:spAutoFit/>
          </a:bodyPr>
          <a:lstStyle/>
          <a:p>
            <a:r>
              <a:rPr lang="en-US" sz="750" baseline="30000" dirty="0">
                <a:solidFill>
                  <a:schemeClr val="tx1">
                    <a:lumMod val="65000"/>
                    <a:lumOff val="35000"/>
                  </a:schemeClr>
                </a:solidFill>
                <a:latin typeface="Arial" panose="020B0604020202020204" pitchFamily="34" charset="0"/>
                <a:cs typeface="Arial" panose="020B0604020202020204" pitchFamily="34" charset="0"/>
              </a:rPr>
              <a:t>1</a:t>
            </a:r>
            <a:r>
              <a:rPr lang="en-US" sz="750" dirty="0">
                <a:solidFill>
                  <a:schemeClr val="tx1">
                    <a:lumMod val="65000"/>
                    <a:lumOff val="35000"/>
                  </a:schemeClr>
                </a:solidFill>
                <a:latin typeface="Arial" panose="020B0604020202020204" pitchFamily="34" charset="0"/>
                <a:cs typeface="Arial" panose="020B0604020202020204" pitchFamily="34" charset="0"/>
              </a:rPr>
              <a:t> Winkler DG, et al. </a:t>
            </a:r>
            <a:r>
              <a:rPr lang="en-US" sz="750" i="1" dirty="0">
                <a:solidFill>
                  <a:schemeClr val="tx1">
                    <a:lumMod val="65000"/>
                    <a:lumOff val="35000"/>
                  </a:schemeClr>
                </a:solidFill>
                <a:latin typeface="Arial" panose="020B0604020202020204" pitchFamily="34" charset="0"/>
                <a:cs typeface="Arial" panose="020B0604020202020204" pitchFamily="34" charset="0"/>
              </a:rPr>
              <a:t>EMBO J</a:t>
            </a:r>
            <a:r>
              <a:rPr lang="en-US" sz="750" dirty="0">
                <a:solidFill>
                  <a:schemeClr val="tx1">
                    <a:lumMod val="65000"/>
                    <a:lumOff val="35000"/>
                  </a:schemeClr>
                </a:solidFill>
                <a:latin typeface="Arial" panose="020B0604020202020204" pitchFamily="34" charset="0"/>
                <a:cs typeface="Arial" panose="020B0604020202020204" pitchFamily="34" charset="0"/>
              </a:rPr>
              <a:t>. 2003;22:6267-6276.</a:t>
            </a:r>
          </a:p>
          <a:p>
            <a:r>
              <a:rPr lang="en-US" sz="750" baseline="30000" dirty="0">
                <a:solidFill>
                  <a:schemeClr val="tx1">
                    <a:lumMod val="65000"/>
                    <a:lumOff val="35000"/>
                  </a:schemeClr>
                </a:solidFill>
                <a:latin typeface="Arial" panose="020B0604020202020204" pitchFamily="34" charset="0"/>
                <a:cs typeface="Arial" panose="020B0604020202020204" pitchFamily="34" charset="0"/>
              </a:rPr>
              <a:t>2</a:t>
            </a:r>
            <a:r>
              <a:rPr lang="en-US" sz="750" dirty="0">
                <a:solidFill>
                  <a:schemeClr val="tx1">
                    <a:lumMod val="65000"/>
                    <a:lumOff val="35000"/>
                  </a:schemeClr>
                </a:solidFill>
                <a:latin typeface="Arial" panose="020B0604020202020204" pitchFamily="34" charset="0"/>
                <a:cs typeface="Arial" panose="020B0604020202020204" pitchFamily="34" charset="0"/>
              </a:rPr>
              <a:t> Li X, et al. </a:t>
            </a:r>
            <a:r>
              <a:rPr lang="en-US" sz="750" i="1" dirty="0">
                <a:solidFill>
                  <a:schemeClr val="tx1">
                    <a:lumMod val="65000"/>
                    <a:lumOff val="35000"/>
                  </a:schemeClr>
                </a:solidFill>
                <a:latin typeface="Arial" panose="020B0604020202020204" pitchFamily="34" charset="0"/>
                <a:cs typeface="Arial" panose="020B0604020202020204" pitchFamily="34" charset="0"/>
              </a:rPr>
              <a:t>J </a:t>
            </a:r>
            <a:r>
              <a:rPr lang="en-US" sz="750" i="1" dirty="0" err="1">
                <a:solidFill>
                  <a:schemeClr val="tx1">
                    <a:lumMod val="65000"/>
                    <a:lumOff val="35000"/>
                  </a:schemeClr>
                </a:solidFill>
                <a:latin typeface="Arial" panose="020B0604020202020204" pitchFamily="34" charset="0"/>
                <a:cs typeface="Arial" panose="020B0604020202020204" pitchFamily="34" charset="0"/>
              </a:rPr>
              <a:t>Biol</a:t>
            </a:r>
            <a:r>
              <a:rPr lang="en-US" sz="750" i="1" dirty="0">
                <a:solidFill>
                  <a:schemeClr val="tx1">
                    <a:lumMod val="65000"/>
                    <a:lumOff val="35000"/>
                  </a:schemeClr>
                </a:solidFill>
                <a:latin typeface="Arial" panose="020B0604020202020204" pitchFamily="34" charset="0"/>
                <a:cs typeface="Arial" panose="020B0604020202020204" pitchFamily="34" charset="0"/>
              </a:rPr>
              <a:t> Chem</a:t>
            </a:r>
            <a:r>
              <a:rPr lang="en-US" sz="750" dirty="0">
                <a:solidFill>
                  <a:schemeClr val="tx1">
                    <a:lumMod val="65000"/>
                    <a:lumOff val="35000"/>
                  </a:schemeClr>
                </a:solidFill>
                <a:latin typeface="Arial" panose="020B0604020202020204" pitchFamily="34" charset="0"/>
                <a:cs typeface="Arial" panose="020B0604020202020204" pitchFamily="34" charset="0"/>
              </a:rPr>
              <a:t>. 2005;280:19883-19887.</a:t>
            </a:r>
          </a:p>
          <a:p>
            <a:r>
              <a:rPr lang="en-US" sz="750" baseline="30000" dirty="0">
                <a:solidFill>
                  <a:schemeClr val="tx1">
                    <a:lumMod val="65000"/>
                    <a:lumOff val="35000"/>
                  </a:schemeClr>
                </a:solidFill>
                <a:latin typeface="Arial" panose="020B0604020202020204" pitchFamily="34" charset="0"/>
                <a:cs typeface="Arial" panose="020B0604020202020204" pitchFamily="34" charset="0"/>
              </a:rPr>
              <a:t>3</a:t>
            </a:r>
            <a:r>
              <a:rPr lang="en-US" sz="750" dirty="0">
                <a:solidFill>
                  <a:schemeClr val="tx1">
                    <a:lumMod val="65000"/>
                    <a:lumOff val="35000"/>
                  </a:schemeClr>
                </a:solidFill>
                <a:latin typeface="Arial" panose="020B0604020202020204" pitchFamily="34" charset="0"/>
                <a:cs typeface="Arial" panose="020B0604020202020204" pitchFamily="34" charset="0"/>
              </a:rPr>
              <a:t> Choi HY, et al. </a:t>
            </a:r>
            <a:r>
              <a:rPr lang="en-US" sz="750" i="1" dirty="0" err="1">
                <a:solidFill>
                  <a:schemeClr val="tx1">
                    <a:lumMod val="65000"/>
                    <a:lumOff val="35000"/>
                  </a:schemeClr>
                </a:solidFill>
                <a:latin typeface="Arial" panose="020B0604020202020204" pitchFamily="34" charset="0"/>
                <a:cs typeface="Arial" panose="020B0604020202020204" pitchFamily="34" charset="0"/>
              </a:rPr>
              <a:t>PLoS</a:t>
            </a:r>
            <a:r>
              <a:rPr lang="en-US" sz="750" i="1" dirty="0">
                <a:solidFill>
                  <a:schemeClr val="tx1">
                    <a:lumMod val="65000"/>
                    <a:lumOff val="35000"/>
                  </a:schemeClr>
                </a:solidFill>
                <a:latin typeface="Arial" panose="020B0604020202020204" pitchFamily="34" charset="0"/>
                <a:cs typeface="Arial" panose="020B0604020202020204" pitchFamily="34" charset="0"/>
              </a:rPr>
              <a:t> One</a:t>
            </a:r>
            <a:r>
              <a:rPr lang="en-US" sz="750" dirty="0">
                <a:solidFill>
                  <a:schemeClr val="tx1">
                    <a:lumMod val="65000"/>
                    <a:lumOff val="35000"/>
                  </a:schemeClr>
                </a:solidFill>
                <a:latin typeface="Arial" panose="020B0604020202020204" pitchFamily="34" charset="0"/>
                <a:cs typeface="Arial" panose="020B0604020202020204" pitchFamily="34" charset="0"/>
              </a:rPr>
              <a:t>. 2009;4:e7390.</a:t>
            </a:r>
          </a:p>
          <a:p>
            <a:r>
              <a:rPr lang="en-US" sz="750" baseline="30000" dirty="0">
                <a:solidFill>
                  <a:schemeClr val="tx1">
                    <a:lumMod val="65000"/>
                    <a:lumOff val="35000"/>
                  </a:schemeClr>
                </a:solidFill>
                <a:latin typeface="Arial" panose="020B0604020202020204" pitchFamily="34" charset="0"/>
                <a:cs typeface="Arial" panose="020B0604020202020204" pitchFamily="34" charset="0"/>
              </a:rPr>
              <a:t>4</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Balemans</a:t>
            </a:r>
            <a:r>
              <a:rPr lang="en-US" sz="750" dirty="0">
                <a:solidFill>
                  <a:schemeClr val="tx1">
                    <a:lumMod val="65000"/>
                    <a:lumOff val="35000"/>
                  </a:schemeClr>
                </a:solidFill>
                <a:latin typeface="Arial" panose="020B0604020202020204" pitchFamily="34" charset="0"/>
                <a:cs typeface="Arial" panose="020B0604020202020204" pitchFamily="34" charset="0"/>
              </a:rPr>
              <a:t> W, et al. </a:t>
            </a:r>
            <a:r>
              <a:rPr lang="en-US" sz="750" i="1" dirty="0">
                <a:solidFill>
                  <a:schemeClr val="tx1">
                    <a:lumMod val="65000"/>
                    <a:lumOff val="35000"/>
                  </a:schemeClr>
                </a:solidFill>
                <a:latin typeface="Arial" panose="020B0604020202020204" pitchFamily="34" charset="0"/>
                <a:cs typeface="Arial" panose="020B0604020202020204" pitchFamily="34" charset="0"/>
              </a:rPr>
              <a:t>Hum </a:t>
            </a:r>
            <a:r>
              <a:rPr lang="en-US" sz="750" i="1" dirty="0" err="1">
                <a:solidFill>
                  <a:schemeClr val="tx1">
                    <a:lumMod val="65000"/>
                    <a:lumOff val="35000"/>
                  </a:schemeClr>
                </a:solidFill>
                <a:latin typeface="Arial" panose="020B0604020202020204" pitchFamily="34" charset="0"/>
                <a:cs typeface="Arial" panose="020B0604020202020204" pitchFamily="34" charset="0"/>
              </a:rPr>
              <a:t>Molec</a:t>
            </a:r>
            <a:r>
              <a:rPr lang="en-US" sz="750" i="1" dirty="0">
                <a:solidFill>
                  <a:schemeClr val="tx1">
                    <a:lumMod val="65000"/>
                    <a:lumOff val="35000"/>
                  </a:schemeClr>
                </a:solidFill>
                <a:latin typeface="Arial" panose="020B0604020202020204" pitchFamily="34" charset="0"/>
                <a:cs typeface="Arial" panose="020B0604020202020204" pitchFamily="34" charset="0"/>
              </a:rPr>
              <a:t> Genet</a:t>
            </a:r>
            <a:r>
              <a:rPr lang="en-US" sz="750" dirty="0">
                <a:solidFill>
                  <a:schemeClr val="tx1">
                    <a:lumMod val="65000"/>
                    <a:lumOff val="35000"/>
                  </a:schemeClr>
                </a:solidFill>
                <a:latin typeface="Arial" panose="020B0604020202020204" pitchFamily="34" charset="0"/>
                <a:cs typeface="Arial" panose="020B0604020202020204" pitchFamily="34" charset="0"/>
              </a:rPr>
              <a:t>. 2001;10:537-543.</a:t>
            </a:r>
          </a:p>
        </p:txBody>
      </p:sp>
      <p:cxnSp>
        <p:nvCxnSpPr>
          <p:cNvPr id="47" name="Straight Connector 46"/>
          <p:cNvCxnSpPr/>
          <p:nvPr/>
        </p:nvCxnSpPr>
        <p:spPr>
          <a:xfrm>
            <a:off x="209006" y="3399070"/>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09006" y="3937514"/>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4389" y="3937514"/>
            <a:ext cx="976457" cy="2198164"/>
          </a:xfrm>
          <a:prstGeom prst="rect">
            <a:avLst/>
          </a:prstGeom>
        </p:spPr>
      </p:pic>
      <p:sp>
        <p:nvSpPr>
          <p:cNvPr id="8" name="Rectangle 7">
            <a:hlinkClick r:id="rId5" action="ppaction://hlinksldjump"/>
          </p:cNvPr>
          <p:cNvSpPr/>
          <p:nvPr/>
        </p:nvSpPr>
        <p:spPr>
          <a:xfrm>
            <a:off x="2063945"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6" action="ppaction://hlinksldjump"/>
          </p:cNvPr>
          <p:cNvSpPr/>
          <p:nvPr/>
        </p:nvSpPr>
        <p:spPr>
          <a:xfrm>
            <a:off x="108595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t="17280"/>
          <a:stretch/>
        </p:blipFill>
        <p:spPr>
          <a:xfrm>
            <a:off x="8502714" y="2836342"/>
            <a:ext cx="1079858" cy="3168050"/>
          </a:xfrm>
          <a:prstGeom prst="rect">
            <a:avLst/>
          </a:prstGeom>
        </p:spPr>
      </p:pic>
      <p:sp>
        <p:nvSpPr>
          <p:cNvPr id="11" name="TextBox 10">
            <a:hlinkClick r:id="rId8" action="ppaction://hlinksldjump"/>
          </p:cNvPr>
          <p:cNvSpPr txBox="1"/>
          <p:nvPr/>
        </p:nvSpPr>
        <p:spPr>
          <a:xfrm>
            <a:off x="9522372" y="3296281"/>
            <a:ext cx="931908" cy="276999"/>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Sclerostin</a:t>
            </a:r>
            <a:endParaRPr lang="en-US" sz="12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0288" y="1488229"/>
            <a:ext cx="1068604" cy="1100846"/>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08188" y="842002"/>
            <a:ext cx="1219183" cy="1300163"/>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08188" y="1985365"/>
            <a:ext cx="1317930" cy="2851688"/>
          </a:xfrm>
          <a:prstGeom prst="rect">
            <a:avLst/>
          </a:prstGeom>
        </p:spPr>
      </p:pic>
      <p:sp>
        <p:nvSpPr>
          <p:cNvPr id="15" name="TextBox 14"/>
          <p:cNvSpPr txBox="1"/>
          <p:nvPr/>
        </p:nvSpPr>
        <p:spPr>
          <a:xfrm>
            <a:off x="7527225" y="2451122"/>
            <a:ext cx="980778" cy="424732"/>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pPr algn="l">
              <a:lnSpc>
                <a:spcPct val="90000"/>
              </a:lnSpc>
            </a:pPr>
            <a:r>
              <a:rPr lang="en-US" dirty="0"/>
              <a:t>Osteoblast precursor</a:t>
            </a:r>
          </a:p>
        </p:txBody>
      </p:sp>
      <p:sp>
        <p:nvSpPr>
          <p:cNvPr id="16" name="TextBox 15">
            <a:hlinkClick r:id="rId12" action="ppaction://hlinksldjump"/>
          </p:cNvPr>
          <p:cNvSpPr txBox="1"/>
          <p:nvPr/>
        </p:nvSpPr>
        <p:spPr>
          <a:xfrm>
            <a:off x="6707214" y="3297544"/>
            <a:ext cx="63883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OPG</a:t>
            </a:r>
          </a:p>
        </p:txBody>
      </p:sp>
      <p:sp>
        <p:nvSpPr>
          <p:cNvPr id="17" name="TextBox 16">
            <a:hlinkClick r:id="rId13" action="ppaction://hlinksldjump"/>
          </p:cNvPr>
          <p:cNvSpPr txBox="1"/>
          <p:nvPr/>
        </p:nvSpPr>
        <p:spPr>
          <a:xfrm>
            <a:off x="6859118" y="6028990"/>
            <a:ext cx="111962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Osteocyte</a:t>
            </a:r>
          </a:p>
        </p:txBody>
      </p:sp>
      <p:sp>
        <p:nvSpPr>
          <p:cNvPr id="18" name="TextBox 17">
            <a:hlinkClick r:id="rId14" action="ppaction://hlinksldjump"/>
          </p:cNvPr>
          <p:cNvSpPr txBox="1"/>
          <p:nvPr/>
        </p:nvSpPr>
        <p:spPr>
          <a:xfrm>
            <a:off x="8175366" y="4815547"/>
            <a:ext cx="992311"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Osteoblast</a:t>
            </a:r>
          </a:p>
        </p:txBody>
      </p:sp>
    </p:spTree>
    <p:extLst>
      <p:ext uri="{BB962C8B-B14F-4D97-AF65-F5344CB8AC3E}">
        <p14:creationId xmlns:p14="http://schemas.microsoft.com/office/powerpoint/2010/main" val="307544615"/>
      </p:ext>
    </p:extLst>
  </p:cSld>
  <p:clrMapOvr>
    <a:masterClrMapping/>
  </p:clrMapOvr>
  <mc:AlternateContent xmlns:mc="http://schemas.openxmlformats.org/markup-compatibility/2006" xmlns:p14="http://schemas.microsoft.com/office/powerpoint/2010/main">
    <mc:Choice Requires="p14">
      <p:transition p14:dur="100" advClick="0" advTm="180000">
        <p:cut/>
      </p:transition>
    </mc:Choice>
    <mc:Fallback xmlns="">
      <p:transition advClick="0" advTm="18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par>
                          <p:cTn id="17" fill="hold">
                            <p:stCondLst>
                              <p:cond delay="500"/>
                            </p:stCondLst>
                            <p:childTnLst>
                              <p:par>
                                <p:cTn id="18" presetID="22" presetClass="entr" presetSubtype="1" fill="hold"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22" presetClass="entr" presetSubtype="4" fill="hold"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1" fill="hold" nodeType="withEffect">
                                  <p:stCondLst>
                                    <p:cond delay="50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par>
                                <p:cTn id="27" presetID="22" presetClass="entr" presetSubtype="1" fill="hold" nodeType="with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par>
                          <p:cTn id="30" fill="hold">
                            <p:stCondLst>
                              <p:cond delay="1500"/>
                            </p:stCondLst>
                            <p:childTnLst>
                              <p:par>
                                <p:cTn id="31" presetID="22" presetClass="entr" presetSubtype="4" fill="hold" nodeType="afterEffect">
                                  <p:stCondLst>
                                    <p:cond delay="50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par>
                                <p:cTn id="34" presetID="22" presetClass="entr" presetSubtype="4" fill="hold" nodeType="withEffect">
                                  <p:stCondLst>
                                    <p:cond delay="500"/>
                                  </p:stCondLst>
                                  <p:childTnLst>
                                    <p:set>
                                      <p:cBhvr>
                                        <p:cTn id="35" dur="1" fill="hold">
                                          <p:stCondLst>
                                            <p:cond delay="0"/>
                                          </p:stCondLst>
                                        </p:cTn>
                                        <p:tgtEl>
                                          <p:spTgt spid="49"/>
                                        </p:tgtEl>
                                        <p:attrNameLst>
                                          <p:attrName>style.visibility</p:attrName>
                                        </p:attrNameLst>
                                      </p:cBhvr>
                                      <p:to>
                                        <p:strVal val="visible"/>
                                      </p:to>
                                    </p:set>
                                    <p:animEffect transition="in" filter="wipe(down)">
                                      <p:cBhvr>
                                        <p:cTn id="36" dur="500"/>
                                        <p:tgtEl>
                                          <p:spTgt spid="49"/>
                                        </p:tgtEl>
                                      </p:cBhvr>
                                    </p:animEffect>
                                  </p:childTnLst>
                                </p:cTn>
                              </p:par>
                            </p:childTnLst>
                          </p:cTn>
                        </p:par>
                        <p:par>
                          <p:cTn id="37" fill="hold">
                            <p:stCondLst>
                              <p:cond delay="2500"/>
                            </p:stCondLst>
                            <p:childTnLst>
                              <p:par>
                                <p:cTn id="38" presetID="10" presetClass="exit" presetSubtype="0" fill="hold" nodeType="afterEffect">
                                  <p:stCondLst>
                                    <p:cond delay="50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nodeType="withEffect">
                                  <p:stCondLst>
                                    <p:cond delay="50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nodeType="withEffect">
                                  <p:stCondLst>
                                    <p:cond delay="50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50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624637"/>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782590"/>
      </p:ext>
    </p:extLst>
  </p:cSld>
  <p:clrMapOvr>
    <a:masterClrMapping/>
  </p:clrMapOvr>
  <mc:AlternateContent xmlns:mc="http://schemas.openxmlformats.org/markup-compatibility/2006" xmlns:p14="http://schemas.microsoft.com/office/powerpoint/2010/main">
    <mc:Choice Requires="p14">
      <p:transition p14:dur="100" advClick="0" advTm="0">
        <p:fade/>
      </p:transition>
    </mc:Choice>
    <mc:Fallback xmlns="">
      <p:transition advClick="0" advTm="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4700" y="2607849"/>
            <a:ext cx="2819196" cy="1332673"/>
          </a:xfrm>
          <a:prstGeom prst="rect">
            <a:avLst/>
          </a:prstGeom>
          <a:noFill/>
        </p:spPr>
        <p:txBody>
          <a:bodyPr wrap="square" rtlCol="0">
            <a:spAutoFit/>
          </a:bodyPr>
          <a:lstStyle/>
          <a:p>
            <a:pPr>
              <a:lnSpc>
                <a:spcPct val="90000"/>
              </a:lnSpc>
              <a:spcAft>
                <a:spcPts val="600"/>
              </a:spcAft>
            </a:pPr>
            <a:r>
              <a:rPr lang="en-US" sz="2000" dirty="0" err="1">
                <a:solidFill>
                  <a:srgbClr val="424242"/>
                </a:solidFill>
                <a:latin typeface="Arial" panose="020B0604020202020204" pitchFamily="34" charset="0"/>
                <a:cs typeface="Arial" panose="020B0604020202020204" pitchFamily="34" charset="0"/>
              </a:rPr>
              <a:t>Osteocalcin</a:t>
            </a:r>
            <a:endParaRPr lang="en-US" sz="2000" dirty="0">
              <a:solidFill>
                <a:srgbClr val="424242"/>
              </a:solidFill>
              <a:latin typeface="Arial" panose="020B0604020202020204" pitchFamily="34" charset="0"/>
              <a:cs typeface="Arial" panose="020B0604020202020204" pitchFamily="34" charset="0"/>
            </a:endParaRPr>
          </a:p>
          <a:p>
            <a:pPr>
              <a:lnSpc>
                <a:spcPct val="90000"/>
              </a:lnSpc>
            </a:pPr>
            <a:r>
              <a:rPr lang="en-US" sz="800" dirty="0" err="1">
                <a:latin typeface="Arial" panose="020B0604020202020204" pitchFamily="34" charset="0"/>
                <a:cs typeface="Arial" panose="020B0604020202020204" pitchFamily="34" charset="0"/>
              </a:rPr>
              <a:t>Osteocalcin</a:t>
            </a:r>
            <a:r>
              <a:rPr lang="en-US" sz="800" dirty="0">
                <a:latin typeface="Arial" panose="020B0604020202020204" pitchFamily="34" charset="0"/>
                <a:cs typeface="Arial" panose="020B0604020202020204" pitchFamily="34" charset="0"/>
              </a:rPr>
              <a:t> is a calcium-binding protein secreted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primarily by mature osteoblasts and used as an osteoblastic-specific marker of bone formation</a:t>
            </a:r>
            <a:r>
              <a:rPr lang="en-US" sz="800" baseline="30000" dirty="0">
                <a:latin typeface="Arial" panose="020B0604020202020204" pitchFamily="34" charset="0"/>
                <a:cs typeface="Arial" panose="020B0604020202020204" pitchFamily="34" charset="0"/>
              </a:rPr>
              <a:t>1</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r>
              <a:rPr lang="en-US" sz="800" dirty="0">
                <a:latin typeface="Arial" panose="020B0604020202020204" pitchFamily="34" charset="0"/>
                <a:cs typeface="Arial" panose="020B0604020202020204" pitchFamily="34" charset="0"/>
              </a:rPr>
              <a:t>Recent evidence suggests that under-</a:t>
            </a:r>
            <a:r>
              <a:rPr lang="en-US" sz="800" dirty="0" err="1">
                <a:latin typeface="Arial" panose="020B0604020202020204" pitchFamily="34" charset="0"/>
                <a:cs typeface="Arial" panose="020B0604020202020204" pitchFamily="34" charset="0"/>
              </a:rPr>
              <a:t>carboxylated</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osteocalcin</a:t>
            </a:r>
            <a:r>
              <a:rPr lang="en-US" sz="800" dirty="0">
                <a:latin typeface="Arial" panose="020B0604020202020204" pitchFamily="34" charset="0"/>
                <a:cs typeface="Arial" panose="020B0604020202020204" pitchFamily="34" charset="0"/>
              </a:rPr>
              <a:t> has an endocrine role in the regulation of energy metabolism, e.g., via insulin</a:t>
            </a:r>
            <a:r>
              <a:rPr lang="en-US" sz="800" baseline="30000" dirty="0">
                <a:latin typeface="Arial" panose="020B0604020202020204" pitchFamily="34" charset="0"/>
                <a:cs typeface="Arial" panose="020B0604020202020204" pitchFamily="34" charset="0"/>
              </a:rPr>
              <a:t>2</a:t>
            </a:r>
          </a:p>
        </p:txBody>
      </p:sp>
      <p:sp>
        <p:nvSpPr>
          <p:cNvPr id="27" name="TextBox 26"/>
          <p:cNvSpPr txBox="1"/>
          <p:nvPr/>
        </p:nvSpPr>
        <p:spPr>
          <a:xfrm>
            <a:off x="124700" y="6448983"/>
            <a:ext cx="2894228" cy="323165"/>
          </a:xfrm>
          <a:prstGeom prst="rect">
            <a:avLst/>
          </a:prstGeom>
          <a:noFill/>
        </p:spPr>
        <p:txBody>
          <a:bodyPr wrap="square" rtlCol="0" anchor="b">
            <a:spAutoFit/>
          </a:bodyPr>
          <a:lstStyle/>
          <a:p>
            <a:r>
              <a:rPr lang="fr-FR" sz="750" baseline="30000" dirty="0">
                <a:solidFill>
                  <a:schemeClr val="tx1">
                    <a:lumMod val="65000"/>
                    <a:lumOff val="35000"/>
                  </a:schemeClr>
                </a:solidFill>
                <a:latin typeface="Arial" panose="020B0604020202020204" pitchFamily="34" charset="0"/>
                <a:cs typeface="Arial" panose="020B0604020202020204" pitchFamily="34" charset="0"/>
              </a:rPr>
              <a:t>1</a:t>
            </a:r>
            <a:r>
              <a:rPr lang="fr-FR" sz="750" dirty="0">
                <a:solidFill>
                  <a:schemeClr val="tx1">
                    <a:lumMod val="65000"/>
                    <a:lumOff val="35000"/>
                  </a:schemeClr>
                </a:solidFill>
                <a:latin typeface="Arial" panose="020B0604020202020204" pitchFamily="34" charset="0"/>
                <a:cs typeface="Arial" panose="020B0604020202020204" pitchFamily="34" charset="0"/>
              </a:rPr>
              <a:t> </a:t>
            </a:r>
            <a:r>
              <a:rPr lang="fr-FR" sz="750" dirty="0" err="1">
                <a:solidFill>
                  <a:schemeClr val="tx1">
                    <a:lumMod val="65000"/>
                    <a:lumOff val="35000"/>
                  </a:schemeClr>
                </a:solidFill>
                <a:latin typeface="Arial" panose="020B0604020202020204" pitchFamily="34" charset="0"/>
                <a:cs typeface="Arial" panose="020B0604020202020204" pitchFamily="34" charset="0"/>
              </a:rPr>
              <a:t>Hauschka</a:t>
            </a:r>
            <a:r>
              <a:rPr lang="fr-FR" sz="750" dirty="0">
                <a:solidFill>
                  <a:schemeClr val="tx1">
                    <a:lumMod val="65000"/>
                    <a:lumOff val="35000"/>
                  </a:schemeClr>
                </a:solidFill>
                <a:latin typeface="Arial" panose="020B0604020202020204" pitchFamily="34" charset="0"/>
                <a:cs typeface="Arial" panose="020B0604020202020204" pitchFamily="34" charset="0"/>
              </a:rPr>
              <a:t> PV, et al. </a:t>
            </a:r>
            <a:r>
              <a:rPr lang="fr-FR" sz="750" i="1" dirty="0" err="1">
                <a:solidFill>
                  <a:schemeClr val="tx1">
                    <a:lumMod val="65000"/>
                    <a:lumOff val="35000"/>
                  </a:schemeClr>
                </a:solidFill>
                <a:latin typeface="Arial" panose="020B0604020202020204" pitchFamily="34" charset="0"/>
                <a:cs typeface="Arial" panose="020B0604020202020204" pitchFamily="34" charset="0"/>
              </a:rPr>
              <a:t>Physiol</a:t>
            </a:r>
            <a:r>
              <a:rPr lang="fr-FR" sz="750" i="1" dirty="0">
                <a:solidFill>
                  <a:schemeClr val="tx1">
                    <a:lumMod val="65000"/>
                    <a:lumOff val="35000"/>
                  </a:schemeClr>
                </a:solidFill>
                <a:latin typeface="Arial" panose="020B0604020202020204" pitchFamily="34" charset="0"/>
                <a:cs typeface="Arial" panose="020B0604020202020204" pitchFamily="34" charset="0"/>
              </a:rPr>
              <a:t> </a:t>
            </a:r>
            <a:r>
              <a:rPr lang="fr-FR" sz="750" i="1" dirty="0" err="1">
                <a:solidFill>
                  <a:schemeClr val="tx1">
                    <a:lumMod val="65000"/>
                    <a:lumOff val="35000"/>
                  </a:schemeClr>
                </a:solidFill>
                <a:latin typeface="Arial" panose="020B0604020202020204" pitchFamily="34" charset="0"/>
                <a:cs typeface="Arial" panose="020B0604020202020204" pitchFamily="34" charset="0"/>
              </a:rPr>
              <a:t>Reviews</a:t>
            </a:r>
            <a:r>
              <a:rPr lang="fr-FR" sz="750" dirty="0">
                <a:solidFill>
                  <a:schemeClr val="tx1">
                    <a:lumMod val="65000"/>
                    <a:lumOff val="35000"/>
                  </a:schemeClr>
                </a:solidFill>
                <a:latin typeface="Arial" panose="020B0604020202020204" pitchFamily="34" charset="0"/>
                <a:cs typeface="Arial" panose="020B0604020202020204" pitchFamily="34" charset="0"/>
              </a:rPr>
              <a:t>. 1989; 69:990-1047.</a:t>
            </a:r>
          </a:p>
          <a:p>
            <a:r>
              <a:rPr lang="fr-FR" sz="750" baseline="30000" dirty="0">
                <a:solidFill>
                  <a:schemeClr val="tx1">
                    <a:lumMod val="65000"/>
                    <a:lumOff val="35000"/>
                  </a:schemeClr>
                </a:solidFill>
                <a:latin typeface="Arial" panose="020B0604020202020204" pitchFamily="34" charset="0"/>
                <a:cs typeface="Arial" panose="020B0604020202020204" pitchFamily="34" charset="0"/>
              </a:rPr>
              <a:t>2</a:t>
            </a:r>
            <a:r>
              <a:rPr lang="fr-FR" sz="750" dirty="0">
                <a:solidFill>
                  <a:schemeClr val="tx1">
                    <a:lumMod val="65000"/>
                    <a:lumOff val="35000"/>
                  </a:schemeClr>
                </a:solidFill>
                <a:latin typeface="Arial" panose="020B0604020202020204" pitchFamily="34" charset="0"/>
                <a:cs typeface="Arial" panose="020B0604020202020204" pitchFamily="34" charset="0"/>
              </a:rPr>
              <a:t> </a:t>
            </a:r>
            <a:r>
              <a:rPr lang="fr-FR" sz="750" dirty="0" err="1">
                <a:solidFill>
                  <a:schemeClr val="tx1">
                    <a:lumMod val="65000"/>
                    <a:lumOff val="35000"/>
                  </a:schemeClr>
                </a:solidFill>
                <a:latin typeface="Arial" panose="020B0604020202020204" pitchFamily="34" charset="0"/>
                <a:cs typeface="Arial" panose="020B0604020202020204" pitchFamily="34" charset="0"/>
              </a:rPr>
              <a:t>Ferron</a:t>
            </a:r>
            <a:r>
              <a:rPr lang="fr-FR" sz="750" dirty="0">
                <a:solidFill>
                  <a:schemeClr val="tx1">
                    <a:lumMod val="65000"/>
                    <a:lumOff val="35000"/>
                  </a:schemeClr>
                </a:solidFill>
                <a:latin typeface="Arial" panose="020B0604020202020204" pitchFamily="34" charset="0"/>
                <a:cs typeface="Arial" panose="020B0604020202020204" pitchFamily="34" charset="0"/>
              </a:rPr>
              <a:t> M, et al. </a:t>
            </a:r>
            <a:r>
              <a:rPr lang="fr-FR" sz="750" i="1" dirty="0" err="1">
                <a:solidFill>
                  <a:schemeClr val="tx1">
                    <a:lumMod val="65000"/>
                    <a:lumOff val="35000"/>
                  </a:schemeClr>
                </a:solidFill>
                <a:latin typeface="Arial" panose="020B0604020202020204" pitchFamily="34" charset="0"/>
                <a:cs typeface="Arial" panose="020B0604020202020204" pitchFamily="34" charset="0"/>
              </a:rPr>
              <a:t>Cell</a:t>
            </a:r>
            <a:r>
              <a:rPr lang="fr-FR" sz="750" dirty="0">
                <a:solidFill>
                  <a:schemeClr val="tx1">
                    <a:lumMod val="65000"/>
                    <a:lumOff val="35000"/>
                  </a:schemeClr>
                </a:solidFill>
                <a:latin typeface="Arial" panose="020B0604020202020204" pitchFamily="34" charset="0"/>
                <a:cs typeface="Arial" panose="020B0604020202020204" pitchFamily="34" charset="0"/>
              </a:rPr>
              <a:t>. 2010;142:296-308.</a:t>
            </a:r>
            <a:endParaRPr lang="en-US" sz="75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47" name="Straight Connector 46"/>
          <p:cNvCxnSpPr/>
          <p:nvPr/>
        </p:nvCxnSpPr>
        <p:spPr>
          <a:xfrm>
            <a:off x="209006" y="3508538"/>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1753" y="4627045"/>
            <a:ext cx="509514" cy="1152144"/>
          </a:xfrm>
          <a:prstGeom prst="rect">
            <a:avLst/>
          </a:prstGeom>
        </p:spPr>
      </p:pic>
      <p:sp>
        <p:nvSpPr>
          <p:cNvPr id="7" name="Rectangle 6">
            <a:hlinkClick r:id="rId4" action="ppaction://hlinksldjump"/>
          </p:cNvPr>
          <p:cNvSpPr/>
          <p:nvPr/>
        </p:nvSpPr>
        <p:spPr>
          <a:xfrm>
            <a:off x="108595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82085"/>
      </p:ext>
    </p:extLst>
  </p:cSld>
  <p:clrMapOvr>
    <a:masterClrMapping/>
  </p:clrMapOvr>
  <mc:AlternateContent xmlns:mc="http://schemas.openxmlformats.org/markup-compatibility/2006" xmlns:p14="http://schemas.microsoft.com/office/powerpoint/2010/main">
    <mc:Choice Requires="p14">
      <p:transition p14:dur="100" advClick="0" advTm="180000">
        <p:cut/>
      </p:transition>
    </mc:Choice>
    <mc:Fallback xmlns="">
      <p:transition advClick="0" advTm="18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866262"/>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26" y="3332756"/>
            <a:ext cx="2631328" cy="2199591"/>
          </a:xfrm>
          <a:prstGeom prst="rect">
            <a:avLst/>
          </a:prstGeom>
        </p:spPr>
      </p:pic>
      <p:sp>
        <p:nvSpPr>
          <p:cNvPr id="3" name="TextBox 2"/>
          <p:cNvSpPr txBox="1"/>
          <p:nvPr/>
        </p:nvSpPr>
        <p:spPr>
          <a:xfrm>
            <a:off x="124700" y="2607849"/>
            <a:ext cx="2819196" cy="369332"/>
          </a:xfrm>
          <a:prstGeom prst="rect">
            <a:avLst/>
          </a:prstGeom>
          <a:noFill/>
        </p:spPr>
        <p:txBody>
          <a:bodyPr wrap="square" rtlCol="0">
            <a:spAutoFit/>
          </a:bodyPr>
          <a:lstStyle/>
          <a:p>
            <a:pPr>
              <a:lnSpc>
                <a:spcPct val="90000"/>
              </a:lnSpc>
              <a:spcAft>
                <a:spcPts val="600"/>
              </a:spcAft>
            </a:pPr>
            <a:r>
              <a:rPr lang="en-US" sz="2000" dirty="0">
                <a:solidFill>
                  <a:srgbClr val="424242"/>
                </a:solidFill>
                <a:latin typeface="Arial" panose="020B0604020202020204" pitchFamily="34" charset="0"/>
                <a:cs typeface="Arial" panose="020B0604020202020204" pitchFamily="34" charset="0"/>
              </a:rPr>
              <a:t>PTH-FGF23 Pathways</a:t>
            </a:r>
            <a:endParaRPr lang="en-US" sz="800" baseline="30000" dirty="0">
              <a:latin typeface="Arial" panose="020B0604020202020204" pitchFamily="34" charset="0"/>
              <a:cs typeface="Arial" panose="020B0604020202020204" pitchFamily="34" charset="0"/>
            </a:endParaRPr>
          </a:p>
        </p:txBody>
      </p:sp>
      <p:sp>
        <p:nvSpPr>
          <p:cNvPr id="4" name="TextBox 3"/>
          <p:cNvSpPr txBox="1"/>
          <p:nvPr/>
        </p:nvSpPr>
        <p:spPr>
          <a:xfrm>
            <a:off x="124699" y="6218150"/>
            <a:ext cx="2947273" cy="553998"/>
          </a:xfrm>
          <a:prstGeom prst="rect">
            <a:avLst/>
          </a:prstGeom>
          <a:noFill/>
        </p:spPr>
        <p:txBody>
          <a:bodyPr wrap="square" rtlCol="0" anchor="b">
            <a:spAutoFit/>
          </a:bodyPr>
          <a:lstStyle/>
          <a:p>
            <a:r>
              <a:rPr lang="en-US" sz="750" dirty="0">
                <a:solidFill>
                  <a:schemeClr val="tx1">
                    <a:lumMod val="65000"/>
                    <a:lumOff val="35000"/>
                  </a:schemeClr>
                </a:solidFill>
                <a:latin typeface="Arial" panose="020B0604020202020204" pitchFamily="34" charset="0"/>
                <a:cs typeface="Arial" panose="020B0604020202020204" pitchFamily="34" charset="0"/>
              </a:rPr>
              <a:t>Adapted from </a:t>
            </a:r>
            <a:r>
              <a:rPr lang="en-US" sz="750" dirty="0" err="1">
                <a:solidFill>
                  <a:schemeClr val="tx1">
                    <a:lumMod val="65000"/>
                    <a:lumOff val="35000"/>
                  </a:schemeClr>
                </a:solidFill>
                <a:latin typeface="Arial" panose="020B0604020202020204" pitchFamily="34" charset="0"/>
                <a:cs typeface="Arial" panose="020B0604020202020204" pitchFamily="34" charset="0"/>
              </a:rPr>
              <a:t>Blau</a:t>
            </a:r>
            <a:r>
              <a:rPr lang="en-US" sz="750" dirty="0">
                <a:solidFill>
                  <a:schemeClr val="tx1">
                    <a:lumMod val="65000"/>
                    <a:lumOff val="35000"/>
                  </a:schemeClr>
                </a:solidFill>
                <a:latin typeface="Arial" panose="020B0604020202020204" pitchFamily="34" charset="0"/>
                <a:cs typeface="Arial" panose="020B0604020202020204" pitchFamily="34" charset="0"/>
              </a:rPr>
              <a:t> JE, et al. Rev </a:t>
            </a:r>
            <a:r>
              <a:rPr lang="en-US" sz="750" dirty="0" err="1">
                <a:solidFill>
                  <a:schemeClr val="tx1">
                    <a:lumMod val="65000"/>
                    <a:lumOff val="35000"/>
                  </a:schemeClr>
                </a:solidFill>
                <a:latin typeface="Arial" panose="020B0604020202020204" pitchFamily="34" charset="0"/>
                <a:cs typeface="Arial" panose="020B0604020202020204" pitchFamily="34" charset="0"/>
              </a:rPr>
              <a:t>Endocr</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Metab</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Disord</a:t>
            </a:r>
            <a:r>
              <a:rPr lang="en-US" sz="750" dirty="0">
                <a:solidFill>
                  <a:schemeClr val="tx1">
                    <a:lumMod val="65000"/>
                    <a:lumOff val="35000"/>
                  </a:schemeClr>
                </a:solidFill>
                <a:latin typeface="Arial" panose="020B0604020202020204" pitchFamily="34" charset="0"/>
                <a:cs typeface="Arial" panose="020B0604020202020204" pitchFamily="34" charset="0"/>
              </a:rPr>
              <a:t>.</a:t>
            </a:r>
            <a:br>
              <a:rPr lang="en-US" sz="750" dirty="0">
                <a:solidFill>
                  <a:schemeClr val="tx1">
                    <a:lumMod val="65000"/>
                    <a:lumOff val="35000"/>
                  </a:schemeClr>
                </a:solidFill>
                <a:latin typeface="Arial" panose="020B0604020202020204" pitchFamily="34" charset="0"/>
                <a:cs typeface="Arial" panose="020B0604020202020204" pitchFamily="34" charset="0"/>
              </a:rPr>
            </a:br>
            <a:r>
              <a:rPr lang="en-US" sz="750" dirty="0">
                <a:solidFill>
                  <a:schemeClr val="tx1">
                    <a:lumMod val="65000"/>
                    <a:lumOff val="35000"/>
                  </a:schemeClr>
                </a:solidFill>
                <a:latin typeface="Arial" panose="020B0604020202020204" pitchFamily="34" charset="0"/>
                <a:cs typeface="Arial" panose="020B0604020202020204" pitchFamily="34" charset="0"/>
              </a:rPr>
              <a:t>2015; In press.</a:t>
            </a:r>
          </a:p>
          <a:p>
            <a:r>
              <a:rPr lang="en-US" sz="750" dirty="0">
                <a:solidFill>
                  <a:schemeClr val="tx1">
                    <a:lumMod val="65000"/>
                    <a:lumOff val="35000"/>
                  </a:schemeClr>
                </a:solidFill>
                <a:latin typeface="Arial" panose="020B0604020202020204" pitchFamily="34" charset="0"/>
                <a:cs typeface="Arial" panose="020B0604020202020204" pitchFamily="34" charset="0"/>
              </a:rPr>
              <a:t>* FGF23 suppression on the parathyroid gland was </a:t>
            </a:r>
            <a:br>
              <a:rPr lang="en-US" sz="750" dirty="0">
                <a:solidFill>
                  <a:schemeClr val="tx1">
                    <a:lumMod val="65000"/>
                    <a:lumOff val="35000"/>
                  </a:schemeClr>
                </a:solidFill>
                <a:latin typeface="Arial" panose="020B0604020202020204" pitchFamily="34" charset="0"/>
                <a:cs typeface="Arial" panose="020B0604020202020204" pitchFamily="34" charset="0"/>
              </a:rPr>
            </a:br>
            <a:r>
              <a:rPr lang="en-US" sz="750" dirty="0">
                <a:solidFill>
                  <a:schemeClr val="tx1">
                    <a:lumMod val="65000"/>
                    <a:lumOff val="35000"/>
                  </a:schemeClr>
                </a:solidFill>
                <a:latin typeface="Arial" panose="020B0604020202020204" pitchFamily="34" charset="0"/>
                <a:cs typeface="Arial" panose="020B0604020202020204" pitchFamily="34" charset="0"/>
              </a:rPr>
              <a:t>reported in </a:t>
            </a:r>
            <a:r>
              <a:rPr lang="en-US" sz="750" i="1" dirty="0">
                <a:solidFill>
                  <a:schemeClr val="tx1">
                    <a:lumMod val="65000"/>
                    <a:lumOff val="35000"/>
                  </a:schemeClr>
                </a:solidFill>
                <a:latin typeface="Arial" panose="020B0604020202020204" pitchFamily="34" charset="0"/>
                <a:cs typeface="Arial" panose="020B0604020202020204" pitchFamily="34" charset="0"/>
              </a:rPr>
              <a:t>in vitro</a:t>
            </a:r>
            <a:r>
              <a:rPr lang="en-US" sz="750" dirty="0">
                <a:solidFill>
                  <a:schemeClr val="tx1">
                    <a:lumMod val="65000"/>
                    <a:lumOff val="35000"/>
                  </a:schemeClr>
                </a:solidFill>
                <a:latin typeface="Arial" panose="020B0604020202020204" pitchFamily="34" charset="0"/>
                <a:cs typeface="Arial" panose="020B0604020202020204" pitchFamily="34" charset="0"/>
              </a:rPr>
              <a:t> studies only</a:t>
            </a:r>
          </a:p>
        </p:txBody>
      </p:sp>
    </p:spTree>
    <p:extLst>
      <p:ext uri="{BB962C8B-B14F-4D97-AF65-F5344CB8AC3E}">
        <p14:creationId xmlns:p14="http://schemas.microsoft.com/office/powerpoint/2010/main" val="276667279"/>
      </p:ext>
    </p:extLst>
  </p:cSld>
  <p:clrMapOvr>
    <a:masterClrMapping/>
  </p:clrMapOvr>
  <mc:AlternateContent xmlns:mc="http://schemas.openxmlformats.org/markup-compatibility/2006" xmlns:p14="http://schemas.microsoft.com/office/powerpoint/2010/main">
    <mc:Choice Requires="p14">
      <p:transition p14:dur="100" advClick="0" advTm="0">
        <p:fade/>
      </p:transition>
    </mc:Choice>
    <mc:Fallback xmlns="">
      <p:transition advClick="0" advTm="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188" y="842002"/>
            <a:ext cx="1219183" cy="13001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764" y="878845"/>
            <a:ext cx="1441342" cy="122746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8188" y="1985866"/>
            <a:ext cx="1317930" cy="285168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1177" y="1896860"/>
            <a:ext cx="819758" cy="183048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7362" y="2694"/>
            <a:ext cx="1363111" cy="103031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2766" y="2293335"/>
            <a:ext cx="292922" cy="2286382"/>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50490" y="3727342"/>
            <a:ext cx="1287339" cy="2243648"/>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4319" y="3744290"/>
            <a:ext cx="680111" cy="1438344"/>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34389" y="3937514"/>
            <a:ext cx="976457" cy="2198164"/>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25935" y="2867493"/>
            <a:ext cx="513214" cy="799343"/>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48911" y="2326912"/>
            <a:ext cx="1412257" cy="4172785"/>
          </a:xfrm>
          <a:prstGeom prst="rect">
            <a:avLst/>
          </a:prstGeom>
        </p:spPr>
      </p:pic>
      <p:pic>
        <p:nvPicPr>
          <p:cNvPr id="19" name="Picture 18"/>
          <p:cNvPicPr>
            <a:picLocks noChangeAspect="1"/>
          </p:cNvPicPr>
          <p:nvPr/>
        </p:nvPicPr>
        <p:blipFill rotWithShape="1">
          <a:blip r:embed="rId14">
            <a:extLst>
              <a:ext uri="{28A0092B-C50C-407E-A947-70E740481C1C}">
                <a14:useLocalDpi xmlns:a14="http://schemas.microsoft.com/office/drawing/2010/main" val="0"/>
              </a:ext>
            </a:extLst>
          </a:blip>
          <a:srcRect t="16086"/>
          <a:stretch/>
        </p:blipFill>
        <p:spPr>
          <a:xfrm>
            <a:off x="8502714" y="2794562"/>
            <a:ext cx="1079858" cy="3213770"/>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70288" y="1488229"/>
            <a:ext cx="1068604" cy="1100846"/>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61792" y="2430037"/>
            <a:ext cx="223554" cy="968734"/>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9085" y="2191930"/>
            <a:ext cx="1003764" cy="1341393"/>
          </a:xfrm>
          <a:prstGeom prst="rect">
            <a:avLst/>
          </a:prstGeom>
        </p:spPr>
      </p:pic>
      <p:pic>
        <p:nvPicPr>
          <p:cNvPr id="23" name="Picture 2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224239" y="1949088"/>
            <a:ext cx="1160659" cy="142779"/>
          </a:xfrm>
          <a:prstGeom prst="rect">
            <a:avLst/>
          </a:prstGeom>
        </p:spPr>
      </p:pic>
      <p:pic>
        <p:nvPicPr>
          <p:cNvPr id="24" name="Picture 2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916783" y="5035598"/>
            <a:ext cx="1009855" cy="720669"/>
          </a:xfrm>
          <a:prstGeom prst="rect">
            <a:avLst/>
          </a:prstGeom>
        </p:spPr>
      </p:pic>
      <p:pic>
        <p:nvPicPr>
          <p:cNvPr id="28" name="Picture 2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491753" y="4627045"/>
            <a:ext cx="509514" cy="1152144"/>
          </a:xfrm>
          <a:prstGeom prst="rect">
            <a:avLst/>
          </a:prstGeom>
        </p:spPr>
      </p:pic>
      <p:pic>
        <p:nvPicPr>
          <p:cNvPr id="66" name="Picture 6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3726" y="3332756"/>
            <a:ext cx="2631328" cy="2199591"/>
          </a:xfrm>
          <a:prstGeom prst="rect">
            <a:avLst/>
          </a:prstGeom>
        </p:spPr>
      </p:pic>
      <p:sp>
        <p:nvSpPr>
          <p:cNvPr id="67" name="TextBox 66"/>
          <p:cNvSpPr txBox="1"/>
          <p:nvPr/>
        </p:nvSpPr>
        <p:spPr>
          <a:xfrm>
            <a:off x="124700" y="2607849"/>
            <a:ext cx="2819196" cy="369332"/>
          </a:xfrm>
          <a:prstGeom prst="rect">
            <a:avLst/>
          </a:prstGeom>
          <a:noFill/>
        </p:spPr>
        <p:txBody>
          <a:bodyPr wrap="square" rtlCol="0">
            <a:spAutoFit/>
          </a:bodyPr>
          <a:lstStyle/>
          <a:p>
            <a:pPr>
              <a:lnSpc>
                <a:spcPct val="90000"/>
              </a:lnSpc>
              <a:spcAft>
                <a:spcPts val="600"/>
              </a:spcAft>
            </a:pPr>
            <a:r>
              <a:rPr lang="en-US" sz="2000" dirty="0">
                <a:solidFill>
                  <a:srgbClr val="424242"/>
                </a:solidFill>
                <a:latin typeface="Arial" panose="020B0604020202020204" pitchFamily="34" charset="0"/>
                <a:cs typeface="Arial" panose="020B0604020202020204" pitchFamily="34" charset="0"/>
              </a:rPr>
              <a:t>PTH-FGF23 Pathways</a:t>
            </a:r>
            <a:endParaRPr lang="en-US" sz="800" baseline="30000" dirty="0">
              <a:latin typeface="Arial" panose="020B0604020202020204" pitchFamily="34" charset="0"/>
              <a:cs typeface="Arial" panose="020B0604020202020204" pitchFamily="34" charset="0"/>
            </a:endParaRPr>
          </a:p>
        </p:txBody>
      </p:sp>
      <p:sp>
        <p:nvSpPr>
          <p:cNvPr id="68" name="TextBox 67"/>
          <p:cNvSpPr txBox="1"/>
          <p:nvPr/>
        </p:nvSpPr>
        <p:spPr>
          <a:xfrm>
            <a:off x="124699" y="6218150"/>
            <a:ext cx="2947273" cy="553998"/>
          </a:xfrm>
          <a:prstGeom prst="rect">
            <a:avLst/>
          </a:prstGeom>
          <a:noFill/>
        </p:spPr>
        <p:txBody>
          <a:bodyPr wrap="square" rtlCol="0" anchor="b">
            <a:spAutoFit/>
          </a:bodyPr>
          <a:lstStyle/>
          <a:p>
            <a:r>
              <a:rPr lang="en-US" sz="750" dirty="0">
                <a:solidFill>
                  <a:schemeClr val="tx1">
                    <a:lumMod val="65000"/>
                    <a:lumOff val="35000"/>
                  </a:schemeClr>
                </a:solidFill>
                <a:latin typeface="Arial" panose="020B0604020202020204" pitchFamily="34" charset="0"/>
                <a:cs typeface="Arial" panose="020B0604020202020204" pitchFamily="34" charset="0"/>
              </a:rPr>
              <a:t>Adapted from </a:t>
            </a:r>
            <a:r>
              <a:rPr lang="en-US" sz="750" dirty="0" err="1">
                <a:solidFill>
                  <a:schemeClr val="tx1">
                    <a:lumMod val="65000"/>
                    <a:lumOff val="35000"/>
                  </a:schemeClr>
                </a:solidFill>
                <a:latin typeface="Arial" panose="020B0604020202020204" pitchFamily="34" charset="0"/>
                <a:cs typeface="Arial" panose="020B0604020202020204" pitchFamily="34" charset="0"/>
              </a:rPr>
              <a:t>Blau</a:t>
            </a:r>
            <a:r>
              <a:rPr lang="en-US" sz="750" dirty="0">
                <a:solidFill>
                  <a:schemeClr val="tx1">
                    <a:lumMod val="65000"/>
                    <a:lumOff val="35000"/>
                  </a:schemeClr>
                </a:solidFill>
                <a:latin typeface="Arial" panose="020B0604020202020204" pitchFamily="34" charset="0"/>
                <a:cs typeface="Arial" panose="020B0604020202020204" pitchFamily="34" charset="0"/>
              </a:rPr>
              <a:t> JE, et al. Rev </a:t>
            </a:r>
            <a:r>
              <a:rPr lang="en-US" sz="750" dirty="0" err="1">
                <a:solidFill>
                  <a:schemeClr val="tx1">
                    <a:lumMod val="65000"/>
                    <a:lumOff val="35000"/>
                  </a:schemeClr>
                </a:solidFill>
                <a:latin typeface="Arial" panose="020B0604020202020204" pitchFamily="34" charset="0"/>
                <a:cs typeface="Arial" panose="020B0604020202020204" pitchFamily="34" charset="0"/>
              </a:rPr>
              <a:t>Endocr</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Metab</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Disord</a:t>
            </a:r>
            <a:r>
              <a:rPr lang="en-US" sz="750" dirty="0">
                <a:solidFill>
                  <a:schemeClr val="tx1">
                    <a:lumMod val="65000"/>
                    <a:lumOff val="35000"/>
                  </a:schemeClr>
                </a:solidFill>
                <a:latin typeface="Arial" panose="020B0604020202020204" pitchFamily="34" charset="0"/>
                <a:cs typeface="Arial" panose="020B0604020202020204" pitchFamily="34" charset="0"/>
              </a:rPr>
              <a:t>.</a:t>
            </a:r>
            <a:br>
              <a:rPr lang="en-US" sz="750" dirty="0">
                <a:solidFill>
                  <a:schemeClr val="tx1">
                    <a:lumMod val="65000"/>
                    <a:lumOff val="35000"/>
                  </a:schemeClr>
                </a:solidFill>
                <a:latin typeface="Arial" panose="020B0604020202020204" pitchFamily="34" charset="0"/>
                <a:cs typeface="Arial" panose="020B0604020202020204" pitchFamily="34" charset="0"/>
              </a:rPr>
            </a:br>
            <a:r>
              <a:rPr lang="en-US" sz="750" dirty="0">
                <a:solidFill>
                  <a:schemeClr val="tx1">
                    <a:lumMod val="65000"/>
                    <a:lumOff val="35000"/>
                  </a:schemeClr>
                </a:solidFill>
                <a:latin typeface="Arial" panose="020B0604020202020204" pitchFamily="34" charset="0"/>
                <a:cs typeface="Arial" panose="020B0604020202020204" pitchFamily="34" charset="0"/>
              </a:rPr>
              <a:t>2015; In press.</a:t>
            </a:r>
          </a:p>
          <a:p>
            <a:r>
              <a:rPr lang="en-US" sz="750" dirty="0">
                <a:solidFill>
                  <a:schemeClr val="tx1">
                    <a:lumMod val="65000"/>
                    <a:lumOff val="35000"/>
                  </a:schemeClr>
                </a:solidFill>
                <a:latin typeface="Arial" panose="020B0604020202020204" pitchFamily="34" charset="0"/>
                <a:cs typeface="Arial" panose="020B0604020202020204" pitchFamily="34" charset="0"/>
              </a:rPr>
              <a:t>* FGF23 suppression on the parathyroid gland was </a:t>
            </a:r>
            <a:br>
              <a:rPr lang="en-US" sz="750" dirty="0">
                <a:solidFill>
                  <a:schemeClr val="tx1">
                    <a:lumMod val="65000"/>
                    <a:lumOff val="35000"/>
                  </a:schemeClr>
                </a:solidFill>
                <a:latin typeface="Arial" panose="020B0604020202020204" pitchFamily="34" charset="0"/>
                <a:cs typeface="Arial" panose="020B0604020202020204" pitchFamily="34" charset="0"/>
              </a:rPr>
            </a:br>
            <a:r>
              <a:rPr lang="en-US" sz="750" dirty="0">
                <a:solidFill>
                  <a:schemeClr val="tx1">
                    <a:lumMod val="65000"/>
                    <a:lumOff val="35000"/>
                  </a:schemeClr>
                </a:solidFill>
                <a:latin typeface="Arial" panose="020B0604020202020204" pitchFamily="34" charset="0"/>
                <a:cs typeface="Arial" panose="020B0604020202020204" pitchFamily="34" charset="0"/>
              </a:rPr>
              <a:t>reported in </a:t>
            </a:r>
            <a:r>
              <a:rPr lang="en-US" sz="750" i="1" dirty="0">
                <a:solidFill>
                  <a:schemeClr val="tx1">
                    <a:lumMod val="65000"/>
                    <a:lumOff val="35000"/>
                  </a:schemeClr>
                </a:solidFill>
                <a:latin typeface="Arial" panose="020B0604020202020204" pitchFamily="34" charset="0"/>
                <a:cs typeface="Arial" panose="020B0604020202020204" pitchFamily="34" charset="0"/>
              </a:rPr>
              <a:t>in vitro</a:t>
            </a:r>
            <a:r>
              <a:rPr lang="en-US" sz="750" dirty="0">
                <a:solidFill>
                  <a:schemeClr val="tx1">
                    <a:lumMod val="65000"/>
                    <a:lumOff val="35000"/>
                  </a:schemeClr>
                </a:solidFill>
                <a:latin typeface="Arial" panose="020B0604020202020204" pitchFamily="34" charset="0"/>
                <a:cs typeface="Arial" panose="020B0604020202020204" pitchFamily="34" charset="0"/>
              </a:rPr>
              <a:t> studies only</a:t>
            </a:r>
          </a:p>
        </p:txBody>
      </p:sp>
      <p:sp>
        <p:nvSpPr>
          <p:cNvPr id="25" name="TextBox 24">
            <a:hlinkClick r:id="rId22" action="ppaction://hlinksldjump"/>
          </p:cNvPr>
          <p:cNvSpPr txBox="1"/>
          <p:nvPr/>
        </p:nvSpPr>
        <p:spPr>
          <a:xfrm>
            <a:off x="9522372" y="3296281"/>
            <a:ext cx="931908" cy="276999"/>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Sclerostin</a:t>
            </a:r>
            <a:endParaRPr lang="en-US" sz="1200" b="1" dirty="0">
              <a:latin typeface="Arial" panose="020B0604020202020204" pitchFamily="34" charset="0"/>
              <a:cs typeface="Arial" panose="020B0604020202020204" pitchFamily="34" charset="0"/>
            </a:endParaRPr>
          </a:p>
        </p:txBody>
      </p:sp>
      <p:sp>
        <p:nvSpPr>
          <p:cNvPr id="26" name="TextBox 25"/>
          <p:cNvSpPr txBox="1"/>
          <p:nvPr/>
        </p:nvSpPr>
        <p:spPr>
          <a:xfrm>
            <a:off x="7527225" y="2451122"/>
            <a:ext cx="980778" cy="424732"/>
          </a:xfrm>
          <a:prstGeom prst="rect">
            <a:avLst/>
          </a:prstGeom>
          <a:noFill/>
        </p:spPr>
        <p:txBody>
          <a:bodyPr wrap="square" rtlCol="0">
            <a:spAutoFit/>
          </a:bodyPr>
          <a:lstStyle>
            <a:defPPr>
              <a:defRPr lang="en-US"/>
            </a:defPPr>
            <a:lvl1pPr algn="ctr">
              <a:defRPr sz="1200" b="1">
                <a:solidFill>
                  <a:srgbClr val="232524">
                    <a:alpha val="50000"/>
                  </a:srgbClr>
                </a:solidFill>
                <a:latin typeface="Arial" panose="020B0604020202020204" pitchFamily="34" charset="0"/>
                <a:cs typeface="Arial" panose="020B0604020202020204" pitchFamily="34" charset="0"/>
              </a:defRPr>
            </a:lvl1pPr>
          </a:lstStyle>
          <a:p>
            <a:pPr algn="l">
              <a:lnSpc>
                <a:spcPct val="90000"/>
              </a:lnSpc>
            </a:pPr>
            <a:r>
              <a:rPr lang="en-US" dirty="0"/>
              <a:t>Osteoblast precursor</a:t>
            </a:r>
          </a:p>
        </p:txBody>
      </p:sp>
      <p:sp>
        <p:nvSpPr>
          <p:cNvPr id="27" name="TextBox 26">
            <a:hlinkClick r:id="rId23" action="ppaction://hlinksldjump"/>
          </p:cNvPr>
          <p:cNvSpPr txBox="1"/>
          <p:nvPr/>
        </p:nvSpPr>
        <p:spPr>
          <a:xfrm>
            <a:off x="6859118" y="6028990"/>
            <a:ext cx="111962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Osteocyte</a:t>
            </a:r>
          </a:p>
        </p:txBody>
      </p:sp>
      <p:sp>
        <p:nvSpPr>
          <p:cNvPr id="29" name="TextBox 28">
            <a:hlinkClick r:id="rId24" action="ppaction://hlinksldjump"/>
          </p:cNvPr>
          <p:cNvSpPr txBox="1"/>
          <p:nvPr/>
        </p:nvSpPr>
        <p:spPr>
          <a:xfrm>
            <a:off x="6707214" y="3297544"/>
            <a:ext cx="63883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OPG</a:t>
            </a:r>
          </a:p>
        </p:txBody>
      </p:sp>
      <p:sp>
        <p:nvSpPr>
          <p:cNvPr id="30" name="TextBox 29">
            <a:hlinkClick r:id="rId25" action="ppaction://hlinksldjump"/>
          </p:cNvPr>
          <p:cNvSpPr txBox="1"/>
          <p:nvPr/>
        </p:nvSpPr>
        <p:spPr>
          <a:xfrm>
            <a:off x="8175366" y="4815547"/>
            <a:ext cx="992311"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Osteoblast</a:t>
            </a:r>
          </a:p>
        </p:txBody>
      </p:sp>
    </p:spTree>
    <p:extLst>
      <p:ext uri="{BB962C8B-B14F-4D97-AF65-F5344CB8AC3E}">
        <p14:creationId xmlns:p14="http://schemas.microsoft.com/office/powerpoint/2010/main" val="1507406067"/>
      </p:ext>
    </p:extLst>
  </p:cSld>
  <p:clrMapOvr>
    <a:masterClrMapping/>
  </p:clrMapOvr>
  <mc:AlternateContent xmlns:mc="http://schemas.openxmlformats.org/markup-compatibility/2006" xmlns:p14="http://schemas.microsoft.com/office/powerpoint/2010/main">
    <mc:Choice Requires="p14">
      <p:transition p14:dur="100" advClick="0" advTm="180000">
        <p:cut/>
      </p:transition>
    </mc:Choice>
    <mc:Fallback xmlns="">
      <p:transition advClick="0" advTm="18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par>
                                <p:cTn id="29" presetID="22" presetClass="entr" presetSubtype="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par>
                                <p:cTn id="32" presetID="22" presetClass="entr" presetSubtype="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par>
                                <p:cTn id="35" presetID="22" presetClass="entr" presetSubtype="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par>
                                <p:cTn id="38" presetID="22" presetClass="entr" presetSubtype="1"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par>
                                <p:cTn id="41" presetID="22" presetClass="entr" presetSubtype="1"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500"/>
                                        <p:tgtEl>
                                          <p:spTgt spid="4"/>
                                        </p:tgtEl>
                                      </p:cBhvr>
                                    </p:animEffect>
                                  </p:childTnLst>
                                </p:cTn>
                              </p:par>
                              <p:par>
                                <p:cTn id="44" presetID="22" presetClass="entr" presetSubtype="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par>
                                <p:cTn id="50" presetID="22" presetClass="entr" presetSubtype="2"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par>
                                <p:cTn id="53" presetID="22" presetClass="entr" presetSubtype="2"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right)">
                                      <p:cBhvr>
                                        <p:cTn id="55" dur="500"/>
                                        <p:tgtEl>
                                          <p:spTgt spid="23"/>
                                        </p:tgtEl>
                                      </p:cBhvr>
                                    </p:animEffect>
                                  </p:childTnLst>
                                </p:cTn>
                              </p:par>
                              <p:par>
                                <p:cTn id="56" presetID="22" presetClass="entr" presetSubtype="1"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295328"/>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235588"/>
      </p:ext>
    </p:extLst>
  </p:cSld>
  <p:clrMapOvr>
    <a:masterClrMapping/>
  </p:clrMapOvr>
  <mc:AlternateContent xmlns:mc="http://schemas.openxmlformats.org/markup-compatibility/2006" xmlns:p14="http://schemas.microsoft.com/office/powerpoint/2010/main">
    <mc:Choice Requires="p14">
      <p:transition p14:dur="100" advClick="0" advTm="0">
        <p:fade/>
      </p:transition>
    </mc:Choice>
    <mc:Fallback xmlns="">
      <p:transition advClick="0" advTm="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26" y="3332756"/>
            <a:ext cx="2631328" cy="2199591"/>
          </a:xfrm>
          <a:prstGeom prst="rect">
            <a:avLst/>
          </a:prstGeom>
        </p:spPr>
      </p:pic>
      <p:sp>
        <p:nvSpPr>
          <p:cNvPr id="67" name="TextBox 66"/>
          <p:cNvSpPr txBox="1"/>
          <p:nvPr/>
        </p:nvSpPr>
        <p:spPr>
          <a:xfrm>
            <a:off x="124700" y="2607849"/>
            <a:ext cx="2819196" cy="369332"/>
          </a:xfrm>
          <a:prstGeom prst="rect">
            <a:avLst/>
          </a:prstGeom>
          <a:noFill/>
        </p:spPr>
        <p:txBody>
          <a:bodyPr wrap="square" rtlCol="0">
            <a:spAutoFit/>
          </a:bodyPr>
          <a:lstStyle/>
          <a:p>
            <a:pPr>
              <a:lnSpc>
                <a:spcPct val="90000"/>
              </a:lnSpc>
              <a:spcAft>
                <a:spcPts val="600"/>
              </a:spcAft>
            </a:pPr>
            <a:r>
              <a:rPr lang="en-US" sz="2000" dirty="0">
                <a:solidFill>
                  <a:srgbClr val="424242"/>
                </a:solidFill>
                <a:latin typeface="Arial" panose="020B0604020202020204" pitchFamily="34" charset="0"/>
                <a:cs typeface="Arial" panose="020B0604020202020204" pitchFamily="34" charset="0"/>
              </a:rPr>
              <a:t>PTH-FGF23 Pathways</a:t>
            </a:r>
            <a:endParaRPr lang="en-US" sz="800" baseline="30000" dirty="0">
              <a:latin typeface="Arial" panose="020B0604020202020204" pitchFamily="34" charset="0"/>
              <a:cs typeface="Arial" panose="020B0604020202020204" pitchFamily="34" charset="0"/>
            </a:endParaRPr>
          </a:p>
        </p:txBody>
      </p:sp>
      <p:sp>
        <p:nvSpPr>
          <p:cNvPr id="68" name="TextBox 67"/>
          <p:cNvSpPr txBox="1"/>
          <p:nvPr/>
        </p:nvSpPr>
        <p:spPr>
          <a:xfrm>
            <a:off x="124699" y="6218150"/>
            <a:ext cx="2947273" cy="553998"/>
          </a:xfrm>
          <a:prstGeom prst="rect">
            <a:avLst/>
          </a:prstGeom>
          <a:noFill/>
        </p:spPr>
        <p:txBody>
          <a:bodyPr wrap="square" rtlCol="0" anchor="b">
            <a:spAutoFit/>
          </a:bodyPr>
          <a:lstStyle/>
          <a:p>
            <a:r>
              <a:rPr lang="en-US" sz="750" dirty="0">
                <a:solidFill>
                  <a:schemeClr val="tx1">
                    <a:lumMod val="65000"/>
                    <a:lumOff val="35000"/>
                  </a:schemeClr>
                </a:solidFill>
                <a:latin typeface="Arial" panose="020B0604020202020204" pitchFamily="34" charset="0"/>
                <a:cs typeface="Arial" panose="020B0604020202020204" pitchFamily="34" charset="0"/>
              </a:rPr>
              <a:t>Adapted from </a:t>
            </a:r>
            <a:r>
              <a:rPr lang="en-US" sz="750" dirty="0" err="1">
                <a:solidFill>
                  <a:schemeClr val="tx1">
                    <a:lumMod val="65000"/>
                    <a:lumOff val="35000"/>
                  </a:schemeClr>
                </a:solidFill>
                <a:latin typeface="Arial" panose="020B0604020202020204" pitchFamily="34" charset="0"/>
                <a:cs typeface="Arial" panose="020B0604020202020204" pitchFamily="34" charset="0"/>
              </a:rPr>
              <a:t>Blau</a:t>
            </a:r>
            <a:r>
              <a:rPr lang="en-US" sz="750" dirty="0">
                <a:solidFill>
                  <a:schemeClr val="tx1">
                    <a:lumMod val="65000"/>
                    <a:lumOff val="35000"/>
                  </a:schemeClr>
                </a:solidFill>
                <a:latin typeface="Arial" panose="020B0604020202020204" pitchFamily="34" charset="0"/>
                <a:cs typeface="Arial" panose="020B0604020202020204" pitchFamily="34" charset="0"/>
              </a:rPr>
              <a:t> JE, et al. Rev </a:t>
            </a:r>
            <a:r>
              <a:rPr lang="en-US" sz="750" dirty="0" err="1">
                <a:solidFill>
                  <a:schemeClr val="tx1">
                    <a:lumMod val="65000"/>
                    <a:lumOff val="35000"/>
                  </a:schemeClr>
                </a:solidFill>
                <a:latin typeface="Arial" panose="020B0604020202020204" pitchFamily="34" charset="0"/>
                <a:cs typeface="Arial" panose="020B0604020202020204" pitchFamily="34" charset="0"/>
              </a:rPr>
              <a:t>Endocr</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Metab</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Disord</a:t>
            </a:r>
            <a:r>
              <a:rPr lang="en-US" sz="750" dirty="0">
                <a:solidFill>
                  <a:schemeClr val="tx1">
                    <a:lumMod val="65000"/>
                    <a:lumOff val="35000"/>
                  </a:schemeClr>
                </a:solidFill>
                <a:latin typeface="Arial" panose="020B0604020202020204" pitchFamily="34" charset="0"/>
                <a:cs typeface="Arial" panose="020B0604020202020204" pitchFamily="34" charset="0"/>
              </a:rPr>
              <a:t>.</a:t>
            </a:r>
            <a:br>
              <a:rPr lang="en-US" sz="750" dirty="0">
                <a:solidFill>
                  <a:schemeClr val="tx1">
                    <a:lumMod val="65000"/>
                    <a:lumOff val="35000"/>
                  </a:schemeClr>
                </a:solidFill>
                <a:latin typeface="Arial" panose="020B0604020202020204" pitchFamily="34" charset="0"/>
                <a:cs typeface="Arial" panose="020B0604020202020204" pitchFamily="34" charset="0"/>
              </a:rPr>
            </a:br>
            <a:r>
              <a:rPr lang="en-US" sz="750" dirty="0">
                <a:solidFill>
                  <a:schemeClr val="tx1">
                    <a:lumMod val="65000"/>
                    <a:lumOff val="35000"/>
                  </a:schemeClr>
                </a:solidFill>
                <a:latin typeface="Arial" panose="020B0604020202020204" pitchFamily="34" charset="0"/>
                <a:cs typeface="Arial" panose="020B0604020202020204" pitchFamily="34" charset="0"/>
              </a:rPr>
              <a:t>2015; In press.</a:t>
            </a:r>
          </a:p>
          <a:p>
            <a:r>
              <a:rPr lang="en-US" sz="750" dirty="0">
                <a:solidFill>
                  <a:schemeClr val="tx1">
                    <a:lumMod val="65000"/>
                    <a:lumOff val="35000"/>
                  </a:schemeClr>
                </a:solidFill>
                <a:latin typeface="Arial" panose="020B0604020202020204" pitchFamily="34" charset="0"/>
                <a:cs typeface="Arial" panose="020B0604020202020204" pitchFamily="34" charset="0"/>
              </a:rPr>
              <a:t>* FGF23 suppression on the parathyroid gland was </a:t>
            </a:r>
            <a:br>
              <a:rPr lang="en-US" sz="750" dirty="0">
                <a:solidFill>
                  <a:schemeClr val="tx1">
                    <a:lumMod val="65000"/>
                    <a:lumOff val="35000"/>
                  </a:schemeClr>
                </a:solidFill>
                <a:latin typeface="Arial" panose="020B0604020202020204" pitchFamily="34" charset="0"/>
                <a:cs typeface="Arial" panose="020B0604020202020204" pitchFamily="34" charset="0"/>
              </a:rPr>
            </a:br>
            <a:r>
              <a:rPr lang="en-US" sz="750" dirty="0">
                <a:solidFill>
                  <a:schemeClr val="tx1">
                    <a:lumMod val="65000"/>
                    <a:lumOff val="35000"/>
                  </a:schemeClr>
                </a:solidFill>
                <a:latin typeface="Arial" panose="020B0604020202020204" pitchFamily="34" charset="0"/>
                <a:cs typeface="Arial" panose="020B0604020202020204" pitchFamily="34" charset="0"/>
              </a:rPr>
              <a:t>reported in </a:t>
            </a:r>
            <a:r>
              <a:rPr lang="en-US" sz="750" i="1" dirty="0">
                <a:solidFill>
                  <a:schemeClr val="tx1">
                    <a:lumMod val="65000"/>
                    <a:lumOff val="35000"/>
                  </a:schemeClr>
                </a:solidFill>
                <a:latin typeface="Arial" panose="020B0604020202020204" pitchFamily="34" charset="0"/>
                <a:cs typeface="Arial" panose="020B0604020202020204" pitchFamily="34" charset="0"/>
              </a:rPr>
              <a:t>in vitro</a:t>
            </a:r>
            <a:r>
              <a:rPr lang="en-US" sz="750" dirty="0">
                <a:solidFill>
                  <a:schemeClr val="tx1">
                    <a:lumMod val="65000"/>
                    <a:lumOff val="35000"/>
                  </a:schemeClr>
                </a:solidFill>
                <a:latin typeface="Arial" panose="020B0604020202020204" pitchFamily="34" charset="0"/>
                <a:cs typeface="Arial" panose="020B0604020202020204" pitchFamily="34" charset="0"/>
              </a:rPr>
              <a:t> studies only</a:t>
            </a:r>
          </a:p>
        </p:txBody>
      </p:sp>
    </p:spTree>
    <p:extLst>
      <p:ext uri="{BB962C8B-B14F-4D97-AF65-F5344CB8AC3E}">
        <p14:creationId xmlns:p14="http://schemas.microsoft.com/office/powerpoint/2010/main" val="3465699109"/>
      </p:ext>
    </p:extLst>
  </p:cSld>
  <p:clrMapOvr>
    <a:masterClrMapping/>
  </p:clrMapOvr>
  <mc:AlternateContent xmlns:mc="http://schemas.openxmlformats.org/markup-compatibility/2006" xmlns:p14="http://schemas.microsoft.com/office/powerpoint/2010/main">
    <mc:Choice Requires="p14">
      <p:transition p14:dur="100" advClick="0" advTm="180000">
        <p:fade/>
      </p:transition>
    </mc:Choice>
    <mc:Fallback xmlns="">
      <p:transition advClick="0" advTm="180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281718"/>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4700" y="2607849"/>
            <a:ext cx="2819196" cy="1443472"/>
          </a:xfrm>
          <a:prstGeom prst="rect">
            <a:avLst/>
          </a:prstGeom>
          <a:noFill/>
        </p:spPr>
        <p:txBody>
          <a:bodyPr wrap="square" rtlCol="0">
            <a:spAutoFit/>
          </a:bodyPr>
          <a:lstStyle/>
          <a:p>
            <a:pPr>
              <a:lnSpc>
                <a:spcPct val="90000"/>
              </a:lnSpc>
              <a:spcAft>
                <a:spcPts val="600"/>
              </a:spcAft>
            </a:pPr>
            <a:r>
              <a:rPr lang="en-US" sz="2000" dirty="0">
                <a:solidFill>
                  <a:srgbClr val="424242"/>
                </a:solidFill>
                <a:latin typeface="Arial" panose="020B0604020202020204" pitchFamily="34" charset="0"/>
                <a:cs typeface="Arial" panose="020B0604020202020204" pitchFamily="34" charset="0"/>
              </a:rPr>
              <a:t>Calcium/Vitamin D </a:t>
            </a:r>
          </a:p>
          <a:p>
            <a:pPr>
              <a:lnSpc>
                <a:spcPct val="90000"/>
              </a:lnSpc>
            </a:pPr>
            <a:r>
              <a:rPr lang="en-US" sz="800" dirty="0">
                <a:latin typeface="Arial" panose="020B0604020202020204" pitchFamily="34" charset="0"/>
                <a:cs typeface="Arial" panose="020B0604020202020204" pitchFamily="34" charset="0"/>
              </a:rPr>
              <a:t>Calcium homeostasis is regulated by PTH and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maintained by absorption of dietary calcium in the intestine, reabsorption in the kidney, and release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from bone</a:t>
            </a:r>
            <a:r>
              <a:rPr lang="en-US" sz="800" baseline="30000" dirty="0">
                <a:latin typeface="Arial" panose="020B0604020202020204" pitchFamily="34" charset="0"/>
                <a:cs typeface="Arial" panose="020B0604020202020204" pitchFamily="34" charset="0"/>
              </a:rPr>
              <a:t>1</a:t>
            </a: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r>
              <a:rPr lang="en-US" sz="800" dirty="0">
                <a:latin typeface="Arial" panose="020B0604020202020204" pitchFamily="34" charset="0"/>
                <a:cs typeface="Arial" panose="020B0604020202020204" pitchFamily="34" charset="0"/>
              </a:rPr>
              <a:t>Vitamin D, produced by the enzyme 1</a:t>
            </a:r>
            <a:r>
              <a:rPr lang="el-GR" sz="800" dirty="0">
                <a:latin typeface="Arial" panose="020B0604020202020204" pitchFamily="34" charset="0"/>
                <a:cs typeface="Arial" panose="020B0604020202020204" pitchFamily="34" charset="0"/>
              </a:rPr>
              <a:t>α</a:t>
            </a:r>
            <a:r>
              <a:rPr lang="en-US" sz="800" dirty="0">
                <a:latin typeface="Arial" panose="020B0604020202020204" pitchFamily="34" charset="0"/>
                <a:cs typeface="Arial" panose="020B0604020202020204" pitchFamily="34" charset="0"/>
              </a:rPr>
              <a:t>-hydroxylase, indirectly acts on bone homeostasis by suppressing</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PTH and increasing intestinal absorption of calcium</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and phosphate</a:t>
            </a:r>
            <a:r>
              <a:rPr lang="en-US" sz="800" baseline="30000" dirty="0">
                <a:latin typeface="Arial" panose="020B0604020202020204" pitchFamily="34" charset="0"/>
                <a:cs typeface="Arial" panose="020B0604020202020204" pitchFamily="34" charset="0"/>
              </a:rPr>
              <a:t>1</a:t>
            </a:r>
          </a:p>
        </p:txBody>
      </p:sp>
      <p:cxnSp>
        <p:nvCxnSpPr>
          <p:cNvPr id="57" name="Straight Connector 56"/>
          <p:cNvCxnSpPr/>
          <p:nvPr/>
        </p:nvCxnSpPr>
        <p:spPr>
          <a:xfrm>
            <a:off x="209006" y="3502257"/>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92" y="3921094"/>
            <a:ext cx="2560156" cy="2140097"/>
          </a:xfrm>
          <a:prstGeom prst="rect">
            <a:avLst/>
          </a:prstGeom>
        </p:spPr>
      </p:pic>
      <p:sp>
        <p:nvSpPr>
          <p:cNvPr id="58" name="TextBox 57"/>
          <p:cNvSpPr txBox="1"/>
          <p:nvPr/>
        </p:nvSpPr>
        <p:spPr>
          <a:xfrm>
            <a:off x="124699" y="5987318"/>
            <a:ext cx="2947273" cy="784830"/>
          </a:xfrm>
          <a:prstGeom prst="rect">
            <a:avLst/>
          </a:prstGeom>
          <a:noFill/>
        </p:spPr>
        <p:txBody>
          <a:bodyPr wrap="square" rtlCol="0" anchor="b">
            <a:spAutoFit/>
          </a:bodyPr>
          <a:lstStyle/>
          <a:p>
            <a:r>
              <a:rPr lang="en-US" sz="750" dirty="0">
                <a:solidFill>
                  <a:schemeClr val="tx1">
                    <a:lumMod val="65000"/>
                    <a:lumOff val="35000"/>
                  </a:schemeClr>
                </a:solidFill>
                <a:latin typeface="Arial" panose="020B0604020202020204" pitchFamily="34" charset="0"/>
                <a:cs typeface="Arial" panose="020B0604020202020204" pitchFamily="34" charset="0"/>
              </a:rPr>
              <a:t>Adapted from </a:t>
            </a:r>
            <a:r>
              <a:rPr lang="en-US" sz="750" dirty="0" err="1">
                <a:solidFill>
                  <a:schemeClr val="tx1">
                    <a:lumMod val="65000"/>
                    <a:lumOff val="35000"/>
                  </a:schemeClr>
                </a:solidFill>
                <a:latin typeface="Arial" panose="020B0604020202020204" pitchFamily="34" charset="0"/>
                <a:cs typeface="Arial" panose="020B0604020202020204" pitchFamily="34" charset="0"/>
              </a:rPr>
              <a:t>Blau</a:t>
            </a:r>
            <a:r>
              <a:rPr lang="en-US" sz="750" dirty="0">
                <a:solidFill>
                  <a:schemeClr val="tx1">
                    <a:lumMod val="65000"/>
                    <a:lumOff val="35000"/>
                  </a:schemeClr>
                </a:solidFill>
                <a:latin typeface="Arial" panose="020B0604020202020204" pitchFamily="34" charset="0"/>
                <a:cs typeface="Arial" panose="020B0604020202020204" pitchFamily="34" charset="0"/>
              </a:rPr>
              <a:t> JE, et al. </a:t>
            </a:r>
            <a:r>
              <a:rPr lang="en-US" sz="750" i="1" dirty="0">
                <a:solidFill>
                  <a:schemeClr val="tx1">
                    <a:lumMod val="65000"/>
                    <a:lumOff val="35000"/>
                  </a:schemeClr>
                </a:solidFill>
                <a:latin typeface="Arial" panose="020B0604020202020204" pitchFamily="34" charset="0"/>
                <a:cs typeface="Arial" panose="020B0604020202020204" pitchFamily="34" charset="0"/>
              </a:rPr>
              <a:t>Rev </a:t>
            </a:r>
            <a:r>
              <a:rPr lang="en-US" sz="750" i="1" dirty="0" err="1">
                <a:solidFill>
                  <a:schemeClr val="tx1">
                    <a:lumMod val="65000"/>
                    <a:lumOff val="35000"/>
                  </a:schemeClr>
                </a:solidFill>
                <a:latin typeface="Arial" panose="020B0604020202020204" pitchFamily="34" charset="0"/>
                <a:cs typeface="Arial" panose="020B0604020202020204" pitchFamily="34" charset="0"/>
              </a:rPr>
              <a:t>Endocr</a:t>
            </a:r>
            <a:r>
              <a:rPr lang="en-US" sz="750" i="1" dirty="0">
                <a:solidFill>
                  <a:schemeClr val="tx1">
                    <a:lumMod val="65000"/>
                    <a:lumOff val="35000"/>
                  </a:schemeClr>
                </a:solidFill>
                <a:latin typeface="Arial" panose="020B0604020202020204" pitchFamily="34" charset="0"/>
                <a:cs typeface="Arial" panose="020B0604020202020204" pitchFamily="34" charset="0"/>
              </a:rPr>
              <a:t> </a:t>
            </a:r>
            <a:r>
              <a:rPr lang="en-US" sz="750" i="1" dirty="0" err="1">
                <a:solidFill>
                  <a:schemeClr val="tx1">
                    <a:lumMod val="65000"/>
                    <a:lumOff val="35000"/>
                  </a:schemeClr>
                </a:solidFill>
                <a:latin typeface="Arial" panose="020B0604020202020204" pitchFamily="34" charset="0"/>
                <a:cs typeface="Arial" panose="020B0604020202020204" pitchFamily="34" charset="0"/>
              </a:rPr>
              <a:t>Metab</a:t>
            </a:r>
            <a:r>
              <a:rPr lang="en-US" sz="750" i="1" dirty="0">
                <a:solidFill>
                  <a:schemeClr val="tx1">
                    <a:lumMod val="65000"/>
                    <a:lumOff val="35000"/>
                  </a:schemeClr>
                </a:solidFill>
                <a:latin typeface="Arial" panose="020B0604020202020204" pitchFamily="34" charset="0"/>
                <a:cs typeface="Arial" panose="020B0604020202020204" pitchFamily="34" charset="0"/>
              </a:rPr>
              <a:t> </a:t>
            </a:r>
            <a:r>
              <a:rPr lang="en-US" sz="750" i="1" dirty="0" err="1">
                <a:solidFill>
                  <a:schemeClr val="tx1">
                    <a:lumMod val="65000"/>
                    <a:lumOff val="35000"/>
                  </a:schemeClr>
                </a:solidFill>
                <a:latin typeface="Arial" panose="020B0604020202020204" pitchFamily="34" charset="0"/>
                <a:cs typeface="Arial" panose="020B0604020202020204" pitchFamily="34" charset="0"/>
              </a:rPr>
              <a:t>Disord</a:t>
            </a:r>
            <a:r>
              <a:rPr lang="en-US" sz="750" dirty="0">
                <a:solidFill>
                  <a:schemeClr val="tx1">
                    <a:lumMod val="65000"/>
                    <a:lumOff val="35000"/>
                  </a:schemeClr>
                </a:solidFill>
                <a:latin typeface="Arial" panose="020B0604020202020204" pitchFamily="34" charset="0"/>
                <a:cs typeface="Arial" panose="020B0604020202020204" pitchFamily="34" charset="0"/>
              </a:rPr>
              <a:t>. </a:t>
            </a:r>
            <a:br>
              <a:rPr lang="en-US" sz="750" dirty="0">
                <a:solidFill>
                  <a:schemeClr val="tx1">
                    <a:lumMod val="65000"/>
                    <a:lumOff val="35000"/>
                  </a:schemeClr>
                </a:solidFill>
                <a:latin typeface="Arial" panose="020B0604020202020204" pitchFamily="34" charset="0"/>
                <a:cs typeface="Arial" panose="020B0604020202020204" pitchFamily="34" charset="0"/>
              </a:rPr>
            </a:br>
            <a:r>
              <a:rPr lang="en-US" sz="750" dirty="0">
                <a:solidFill>
                  <a:schemeClr val="tx1">
                    <a:lumMod val="65000"/>
                    <a:lumOff val="35000"/>
                  </a:schemeClr>
                </a:solidFill>
                <a:latin typeface="Arial" panose="020B0604020202020204" pitchFamily="34" charset="0"/>
                <a:cs typeface="Arial" panose="020B0604020202020204" pitchFamily="34" charset="0"/>
              </a:rPr>
              <a:t>2015; In press.</a:t>
            </a:r>
          </a:p>
          <a:p>
            <a:r>
              <a:rPr lang="en-US" sz="750" dirty="0">
                <a:solidFill>
                  <a:schemeClr val="tx1">
                    <a:lumMod val="65000"/>
                    <a:lumOff val="35000"/>
                  </a:schemeClr>
                </a:solidFill>
                <a:latin typeface="Arial" panose="020B0604020202020204" pitchFamily="34" charset="0"/>
                <a:cs typeface="Arial" panose="020B0604020202020204" pitchFamily="34" charset="0"/>
              </a:rPr>
              <a:t>*FGF23 suppression on the parathyroid gland was reported </a:t>
            </a:r>
            <a:br>
              <a:rPr lang="en-US" sz="750" dirty="0">
                <a:solidFill>
                  <a:schemeClr val="tx1">
                    <a:lumMod val="65000"/>
                    <a:lumOff val="35000"/>
                  </a:schemeClr>
                </a:solidFill>
                <a:latin typeface="Arial" panose="020B0604020202020204" pitchFamily="34" charset="0"/>
                <a:cs typeface="Arial" panose="020B0604020202020204" pitchFamily="34" charset="0"/>
              </a:rPr>
            </a:br>
            <a:r>
              <a:rPr lang="en-US" sz="750" dirty="0">
                <a:solidFill>
                  <a:schemeClr val="tx1">
                    <a:lumMod val="65000"/>
                    <a:lumOff val="35000"/>
                  </a:schemeClr>
                </a:solidFill>
                <a:latin typeface="Arial" panose="020B0604020202020204" pitchFamily="34" charset="0"/>
                <a:cs typeface="Arial" panose="020B0604020202020204" pitchFamily="34" charset="0"/>
              </a:rPr>
              <a:t>in </a:t>
            </a:r>
            <a:r>
              <a:rPr lang="en-US" sz="750" i="1" dirty="0">
                <a:solidFill>
                  <a:schemeClr val="tx1">
                    <a:lumMod val="65000"/>
                    <a:lumOff val="35000"/>
                  </a:schemeClr>
                </a:solidFill>
                <a:latin typeface="Arial" panose="020B0604020202020204" pitchFamily="34" charset="0"/>
                <a:cs typeface="Arial" panose="020B0604020202020204" pitchFamily="34" charset="0"/>
              </a:rPr>
              <a:t>in vitro </a:t>
            </a:r>
            <a:r>
              <a:rPr lang="en-US" sz="750" dirty="0">
                <a:solidFill>
                  <a:schemeClr val="tx1">
                    <a:lumMod val="65000"/>
                    <a:lumOff val="35000"/>
                  </a:schemeClr>
                </a:solidFill>
                <a:latin typeface="Arial" panose="020B0604020202020204" pitchFamily="34" charset="0"/>
                <a:cs typeface="Arial" panose="020B0604020202020204" pitchFamily="34" charset="0"/>
              </a:rPr>
              <a:t>studies only</a:t>
            </a:r>
          </a:p>
          <a:p>
            <a:r>
              <a:rPr lang="en-US" sz="750" baseline="30000" dirty="0">
                <a:solidFill>
                  <a:schemeClr val="tx1">
                    <a:lumMod val="65000"/>
                    <a:lumOff val="35000"/>
                  </a:schemeClr>
                </a:solidFill>
                <a:latin typeface="Arial" panose="020B0604020202020204" pitchFamily="34" charset="0"/>
                <a:cs typeface="Arial" panose="020B0604020202020204" pitchFamily="34" charset="0"/>
              </a:rPr>
              <a:t>1</a:t>
            </a:r>
            <a:r>
              <a:rPr lang="en-US" sz="750" dirty="0">
                <a:solidFill>
                  <a:schemeClr val="tx1">
                    <a:lumMod val="65000"/>
                    <a:lumOff val="35000"/>
                  </a:schemeClr>
                </a:solidFill>
                <a:latin typeface="Arial" panose="020B0604020202020204" pitchFamily="34" charset="0"/>
                <a:cs typeface="Arial" panose="020B0604020202020204" pitchFamily="34" charset="0"/>
              </a:rPr>
              <a:t> </a:t>
            </a:r>
            <a:r>
              <a:rPr lang="en-US" sz="750" dirty="0" err="1">
                <a:solidFill>
                  <a:schemeClr val="tx1">
                    <a:lumMod val="65000"/>
                    <a:lumOff val="35000"/>
                  </a:schemeClr>
                </a:solidFill>
                <a:latin typeface="Arial" panose="020B0604020202020204" pitchFamily="34" charset="0"/>
                <a:cs typeface="Arial" panose="020B0604020202020204" pitchFamily="34" charset="0"/>
              </a:rPr>
              <a:t>Lieben</a:t>
            </a:r>
            <a:r>
              <a:rPr lang="en-US" sz="750" dirty="0">
                <a:solidFill>
                  <a:schemeClr val="tx1">
                    <a:lumMod val="65000"/>
                    <a:lumOff val="35000"/>
                  </a:schemeClr>
                </a:solidFill>
                <a:latin typeface="Arial" panose="020B0604020202020204" pitchFamily="34" charset="0"/>
                <a:cs typeface="Arial" panose="020B0604020202020204" pitchFamily="34" charset="0"/>
              </a:rPr>
              <a:t> L, et al. </a:t>
            </a:r>
            <a:r>
              <a:rPr lang="en-US" sz="750" i="1" dirty="0">
                <a:solidFill>
                  <a:schemeClr val="tx1">
                    <a:lumMod val="65000"/>
                    <a:lumOff val="35000"/>
                  </a:schemeClr>
                </a:solidFill>
                <a:latin typeface="Arial" panose="020B0604020202020204" pitchFamily="34" charset="0"/>
                <a:cs typeface="Arial" panose="020B0604020202020204" pitchFamily="34" charset="0"/>
              </a:rPr>
              <a:t>Best </a:t>
            </a:r>
            <a:r>
              <a:rPr lang="en-US" sz="750" i="1" dirty="0" err="1">
                <a:solidFill>
                  <a:schemeClr val="tx1">
                    <a:lumMod val="65000"/>
                    <a:lumOff val="35000"/>
                  </a:schemeClr>
                </a:solidFill>
                <a:latin typeface="Arial" panose="020B0604020202020204" pitchFamily="34" charset="0"/>
                <a:cs typeface="Arial" panose="020B0604020202020204" pitchFamily="34" charset="0"/>
              </a:rPr>
              <a:t>Pract</a:t>
            </a:r>
            <a:r>
              <a:rPr lang="en-US" sz="750" i="1" dirty="0">
                <a:solidFill>
                  <a:schemeClr val="tx1">
                    <a:lumMod val="65000"/>
                    <a:lumOff val="35000"/>
                  </a:schemeClr>
                </a:solidFill>
                <a:latin typeface="Arial" panose="020B0604020202020204" pitchFamily="34" charset="0"/>
                <a:cs typeface="Arial" panose="020B0604020202020204" pitchFamily="34" charset="0"/>
              </a:rPr>
              <a:t> Res </a:t>
            </a:r>
            <a:r>
              <a:rPr lang="en-US" sz="750" i="1" dirty="0" err="1">
                <a:solidFill>
                  <a:schemeClr val="tx1">
                    <a:lumMod val="65000"/>
                    <a:lumOff val="35000"/>
                  </a:schemeClr>
                </a:solidFill>
                <a:latin typeface="Arial" panose="020B0604020202020204" pitchFamily="34" charset="0"/>
                <a:cs typeface="Arial" panose="020B0604020202020204" pitchFamily="34" charset="0"/>
              </a:rPr>
              <a:t>Clin</a:t>
            </a:r>
            <a:r>
              <a:rPr lang="en-US" sz="750" i="1" dirty="0">
                <a:solidFill>
                  <a:schemeClr val="tx1">
                    <a:lumMod val="65000"/>
                    <a:lumOff val="35000"/>
                  </a:schemeClr>
                </a:solidFill>
                <a:latin typeface="Arial" panose="020B0604020202020204" pitchFamily="34" charset="0"/>
                <a:cs typeface="Arial" panose="020B0604020202020204" pitchFamily="34" charset="0"/>
              </a:rPr>
              <a:t> </a:t>
            </a:r>
            <a:r>
              <a:rPr lang="en-US" sz="750" i="1" dirty="0" err="1">
                <a:solidFill>
                  <a:schemeClr val="tx1">
                    <a:lumMod val="65000"/>
                    <a:lumOff val="35000"/>
                  </a:schemeClr>
                </a:solidFill>
                <a:latin typeface="Arial" panose="020B0604020202020204" pitchFamily="34" charset="0"/>
                <a:cs typeface="Arial" panose="020B0604020202020204" pitchFamily="34" charset="0"/>
              </a:rPr>
              <a:t>Endocrinol</a:t>
            </a:r>
            <a:r>
              <a:rPr lang="en-US" sz="750" i="1" dirty="0">
                <a:solidFill>
                  <a:schemeClr val="tx1">
                    <a:lumMod val="65000"/>
                    <a:lumOff val="35000"/>
                  </a:schemeClr>
                </a:solidFill>
                <a:latin typeface="Arial" panose="020B0604020202020204" pitchFamily="34" charset="0"/>
                <a:cs typeface="Arial" panose="020B0604020202020204" pitchFamily="34" charset="0"/>
              </a:rPr>
              <a:t> </a:t>
            </a:r>
            <a:r>
              <a:rPr lang="en-US" sz="750" i="1" dirty="0" err="1">
                <a:solidFill>
                  <a:schemeClr val="tx1">
                    <a:lumMod val="65000"/>
                    <a:lumOff val="35000"/>
                  </a:schemeClr>
                </a:solidFill>
                <a:latin typeface="Arial" panose="020B0604020202020204" pitchFamily="34" charset="0"/>
                <a:cs typeface="Arial" panose="020B0604020202020204" pitchFamily="34" charset="0"/>
              </a:rPr>
              <a:t>Metab</a:t>
            </a:r>
            <a:r>
              <a:rPr lang="en-US" sz="750" dirty="0">
                <a:solidFill>
                  <a:schemeClr val="tx1">
                    <a:lumMod val="65000"/>
                    <a:lumOff val="35000"/>
                  </a:schemeClr>
                </a:solidFill>
                <a:latin typeface="Arial" panose="020B0604020202020204" pitchFamily="34" charset="0"/>
                <a:cs typeface="Arial" panose="020B0604020202020204" pitchFamily="34" charset="0"/>
              </a:rPr>
              <a:t>.   2011;25:561-572.</a:t>
            </a:r>
          </a:p>
        </p:txBody>
      </p:sp>
      <p:sp>
        <p:nvSpPr>
          <p:cNvPr id="6" name="Rectangle 5">
            <a:hlinkClick r:id="rId4" action="ppaction://hlinksldjump"/>
          </p:cNvPr>
          <p:cNvSpPr/>
          <p:nvPr/>
        </p:nvSpPr>
        <p:spPr>
          <a:xfrm>
            <a:off x="2063945"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5" action="ppaction://hlinksldjump"/>
          </p:cNvPr>
          <p:cNvSpPr/>
          <p:nvPr/>
        </p:nvSpPr>
        <p:spPr>
          <a:xfrm>
            <a:off x="108595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561530"/>
      </p:ext>
    </p:extLst>
  </p:cSld>
  <p:clrMapOvr>
    <a:masterClrMapping/>
  </p:clrMapOvr>
  <mc:AlternateContent xmlns:mc="http://schemas.openxmlformats.org/markup-compatibility/2006" xmlns:p14="http://schemas.microsoft.com/office/powerpoint/2010/main">
    <mc:Choice Requires="p14">
      <p:transition p14:dur="100" advClick="0" advTm="180000">
        <p:cut/>
      </p:transition>
    </mc:Choice>
    <mc:Fallback xmlns="">
      <p:transition advClick="0" advTm="18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320507"/>
      </p:ext>
    </p:extLst>
  </p:cSld>
  <p:clrMapOvr>
    <a:masterClrMapping/>
  </p:clrMapOvr>
  <mc:AlternateContent xmlns:mc="http://schemas.openxmlformats.org/markup-compatibility/2006" xmlns:p14="http://schemas.microsoft.com/office/powerpoint/2010/main">
    <mc:Choice Requires="p14">
      <p:transition p14:dur="100" advClick="0">
        <p:fade/>
      </p:transition>
    </mc:Choice>
    <mc:Fallback xmlns="">
      <p:transition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221897"/>
      </p:ext>
    </p:extLst>
  </p:cSld>
  <p:clrMapOvr>
    <a:masterClrMapping/>
  </p:clrMapOvr>
  <mc:AlternateContent xmlns:mc="http://schemas.openxmlformats.org/markup-compatibility/2006" xmlns:p14="http://schemas.microsoft.com/office/powerpoint/2010/main">
    <mc:Choice Requires="p14">
      <p:transition p14:dur="100" advClick="0" advTm="0">
        <p:fade/>
      </p:transition>
    </mc:Choice>
    <mc:Fallback xmlns="">
      <p:transition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4700" y="2607849"/>
            <a:ext cx="2819196" cy="1886670"/>
          </a:xfrm>
          <a:prstGeom prst="rect">
            <a:avLst/>
          </a:prstGeom>
          <a:noFill/>
        </p:spPr>
        <p:txBody>
          <a:bodyPr wrap="square" rtlCol="0">
            <a:spAutoFit/>
          </a:bodyPr>
          <a:lstStyle/>
          <a:p>
            <a:pPr>
              <a:lnSpc>
                <a:spcPct val="90000"/>
              </a:lnSpc>
              <a:spcAft>
                <a:spcPts val="600"/>
              </a:spcAft>
            </a:pPr>
            <a:r>
              <a:rPr lang="en-US" sz="2000" dirty="0">
                <a:solidFill>
                  <a:srgbClr val="424242"/>
                </a:solidFill>
                <a:latin typeface="Arial" panose="020B0604020202020204" pitchFamily="34" charset="0"/>
                <a:cs typeface="Arial" panose="020B0604020202020204" pitchFamily="34" charset="0"/>
              </a:rPr>
              <a:t>Phosphate</a:t>
            </a:r>
          </a:p>
          <a:p>
            <a:pPr>
              <a:lnSpc>
                <a:spcPct val="90000"/>
              </a:lnSpc>
            </a:pPr>
            <a:r>
              <a:rPr lang="en-US" sz="800" dirty="0">
                <a:latin typeface="Arial" panose="020B0604020202020204" pitchFamily="34" charset="0"/>
                <a:cs typeface="Arial" panose="020B0604020202020204" pitchFamily="34" charset="0"/>
              </a:rPr>
              <a:t>Phosphate homeostasis is maintained by absorption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of dietary phosphate in the intestine, reabsorption by the kidney, and movement of phosphate between the extracellular fluid space and the bone and soft tissue</a:t>
            </a:r>
            <a:r>
              <a:rPr lang="en-US" sz="800" baseline="30000" dirty="0">
                <a:latin typeface="Arial" panose="020B0604020202020204" pitchFamily="34" charset="0"/>
                <a:cs typeface="Arial" panose="020B0604020202020204" pitchFamily="34" charset="0"/>
              </a:rPr>
              <a:t>1</a:t>
            </a:r>
          </a:p>
          <a:p>
            <a:pPr>
              <a:lnSpc>
                <a:spcPct val="90000"/>
              </a:lnSpc>
            </a:pPr>
            <a:r>
              <a:rPr lang="en-US" sz="800" dirty="0">
                <a:latin typeface="Arial" panose="020B0604020202020204" pitchFamily="34" charset="0"/>
                <a:cs typeface="Arial" panose="020B0604020202020204" pitchFamily="34" charset="0"/>
              </a:rPr>
              <a:t> </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r>
              <a:rPr lang="en-US" sz="800" dirty="0">
                <a:latin typeface="Arial" panose="020B0604020202020204" pitchFamily="34" charset="0"/>
                <a:cs typeface="Arial" panose="020B0604020202020204" pitchFamily="34" charset="0"/>
              </a:rPr>
              <a:t>The majority of phosphate retained in the body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is deposited in bone as calcium-phosphate </a:t>
            </a:r>
          </a:p>
          <a:p>
            <a:pPr>
              <a:lnSpc>
                <a:spcPct val="90000"/>
              </a:lnSpc>
            </a:pPr>
            <a:r>
              <a:rPr lang="en-US" sz="800" dirty="0">
                <a:latin typeface="Arial" panose="020B0604020202020204" pitchFamily="34" charset="0"/>
                <a:cs typeface="Arial" panose="020B0604020202020204" pitchFamily="34" charset="0"/>
              </a:rPr>
              <a:t>hydroxyapatite crystals</a:t>
            </a:r>
            <a:r>
              <a:rPr lang="en-US" sz="800" baseline="30000" dirty="0">
                <a:latin typeface="Arial" panose="020B0604020202020204" pitchFamily="34" charset="0"/>
                <a:cs typeface="Arial" panose="020B0604020202020204" pitchFamily="34" charset="0"/>
              </a:rPr>
              <a:t>2</a:t>
            </a: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endParaRPr lang="en-US" sz="800" dirty="0">
              <a:latin typeface="Arial" panose="020B0604020202020204" pitchFamily="34" charset="0"/>
              <a:cs typeface="Arial" panose="020B0604020202020204" pitchFamily="34" charset="0"/>
            </a:endParaRPr>
          </a:p>
          <a:p>
            <a:pPr>
              <a:lnSpc>
                <a:spcPct val="90000"/>
              </a:lnSpc>
            </a:pPr>
            <a:r>
              <a:rPr lang="en-US" sz="800" dirty="0">
                <a:latin typeface="Arial" panose="020B0604020202020204" pitchFamily="34" charset="0"/>
                <a:cs typeface="Arial" panose="020B0604020202020204" pitchFamily="34" charset="0"/>
              </a:rPr>
              <a:t>Chronic serum phosphate deficiency results in impaired bone mineralization, rickets, and osteomalacia</a:t>
            </a:r>
            <a:r>
              <a:rPr lang="en-US" sz="800" baseline="30000" dirty="0">
                <a:latin typeface="Arial" panose="020B0604020202020204" pitchFamily="34" charset="0"/>
                <a:cs typeface="Arial" panose="020B0604020202020204" pitchFamily="34" charset="0"/>
              </a:rPr>
              <a:t>1</a:t>
            </a:r>
          </a:p>
        </p:txBody>
      </p:sp>
      <p:sp>
        <p:nvSpPr>
          <p:cNvPr id="27" name="TextBox 26"/>
          <p:cNvSpPr txBox="1"/>
          <p:nvPr/>
        </p:nvSpPr>
        <p:spPr>
          <a:xfrm>
            <a:off x="124700" y="6333566"/>
            <a:ext cx="2894228" cy="438582"/>
          </a:xfrm>
          <a:prstGeom prst="rect">
            <a:avLst/>
          </a:prstGeom>
          <a:noFill/>
        </p:spPr>
        <p:txBody>
          <a:bodyPr wrap="square" rtlCol="0" anchor="b">
            <a:spAutoFit/>
          </a:bodyPr>
          <a:lstStyle/>
          <a:p>
            <a:endParaRPr lang="da-DK" sz="750" dirty="0">
              <a:solidFill>
                <a:schemeClr val="tx1">
                  <a:lumMod val="65000"/>
                  <a:lumOff val="35000"/>
                </a:schemeClr>
              </a:solidFill>
              <a:latin typeface="Arial" panose="020B0604020202020204" pitchFamily="34" charset="0"/>
              <a:cs typeface="Arial" panose="020B0604020202020204" pitchFamily="34" charset="0"/>
            </a:endParaRPr>
          </a:p>
          <a:p>
            <a:r>
              <a:rPr lang="da-DK" sz="750" baseline="30000" dirty="0">
                <a:solidFill>
                  <a:schemeClr val="tx1">
                    <a:lumMod val="65000"/>
                    <a:lumOff val="35000"/>
                  </a:schemeClr>
                </a:solidFill>
                <a:latin typeface="Arial" panose="020B0604020202020204" pitchFamily="34" charset="0"/>
                <a:cs typeface="Arial" panose="020B0604020202020204" pitchFamily="34" charset="0"/>
              </a:rPr>
              <a:t>1</a:t>
            </a:r>
            <a:r>
              <a:rPr lang="da-DK" sz="750" dirty="0">
                <a:solidFill>
                  <a:schemeClr val="tx1">
                    <a:lumMod val="65000"/>
                    <a:lumOff val="35000"/>
                  </a:schemeClr>
                </a:solidFill>
                <a:latin typeface="Arial" panose="020B0604020202020204" pitchFamily="34" charset="0"/>
                <a:cs typeface="Arial" panose="020B0604020202020204" pitchFamily="34" charset="0"/>
              </a:rPr>
              <a:t> Berndt T, et al. </a:t>
            </a:r>
            <a:r>
              <a:rPr lang="da-DK" sz="750" i="1" dirty="0">
                <a:solidFill>
                  <a:schemeClr val="tx1">
                    <a:lumMod val="65000"/>
                    <a:lumOff val="35000"/>
                  </a:schemeClr>
                </a:solidFill>
                <a:latin typeface="Arial" panose="020B0604020202020204" pitchFamily="34" charset="0"/>
                <a:cs typeface="Arial" panose="020B0604020202020204" pitchFamily="34" charset="0"/>
              </a:rPr>
              <a:t>Annu Rev Physiol</a:t>
            </a:r>
            <a:r>
              <a:rPr lang="da-DK" sz="750" dirty="0">
                <a:solidFill>
                  <a:schemeClr val="tx1">
                    <a:lumMod val="65000"/>
                    <a:lumOff val="35000"/>
                  </a:schemeClr>
                </a:solidFill>
                <a:latin typeface="Arial" panose="020B0604020202020204" pitchFamily="34" charset="0"/>
                <a:cs typeface="Arial" panose="020B0604020202020204" pitchFamily="34" charset="0"/>
              </a:rPr>
              <a:t>. 2007;69:341-359. </a:t>
            </a:r>
          </a:p>
          <a:p>
            <a:r>
              <a:rPr lang="da-DK" sz="750" baseline="30000" dirty="0">
                <a:solidFill>
                  <a:schemeClr val="tx1">
                    <a:lumMod val="65000"/>
                    <a:lumOff val="35000"/>
                  </a:schemeClr>
                </a:solidFill>
                <a:latin typeface="Arial" panose="020B0604020202020204" pitchFamily="34" charset="0"/>
                <a:cs typeface="Arial" panose="020B0604020202020204" pitchFamily="34" charset="0"/>
              </a:rPr>
              <a:t>2</a:t>
            </a:r>
            <a:r>
              <a:rPr lang="da-DK" sz="750" dirty="0">
                <a:solidFill>
                  <a:schemeClr val="tx1">
                    <a:lumMod val="65000"/>
                    <a:lumOff val="35000"/>
                  </a:schemeClr>
                </a:solidFill>
                <a:latin typeface="Arial" panose="020B0604020202020204" pitchFamily="34" charset="0"/>
                <a:cs typeface="Arial" panose="020B0604020202020204" pitchFamily="34" charset="0"/>
              </a:rPr>
              <a:t> Farrow EG, et al. </a:t>
            </a:r>
            <a:r>
              <a:rPr lang="da-DK" sz="750" i="1" dirty="0">
                <a:solidFill>
                  <a:schemeClr val="tx1">
                    <a:lumMod val="65000"/>
                    <a:lumOff val="35000"/>
                  </a:schemeClr>
                </a:solidFill>
                <a:latin typeface="Arial" panose="020B0604020202020204" pitchFamily="34" charset="0"/>
                <a:cs typeface="Arial" panose="020B0604020202020204" pitchFamily="34" charset="0"/>
              </a:rPr>
              <a:t>Nat Rev Nephrol</a:t>
            </a:r>
            <a:r>
              <a:rPr lang="da-DK" sz="750" dirty="0">
                <a:solidFill>
                  <a:schemeClr val="tx1">
                    <a:lumMod val="65000"/>
                    <a:lumOff val="35000"/>
                  </a:schemeClr>
                </a:solidFill>
                <a:latin typeface="Arial" panose="020B0604020202020204" pitchFamily="34" charset="0"/>
                <a:cs typeface="Arial" panose="020B0604020202020204" pitchFamily="34" charset="0"/>
              </a:rPr>
              <a:t>. 2010;6:207-217.</a:t>
            </a:r>
            <a:endParaRPr lang="en-US" sz="75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57" name="Straight Connector 56"/>
          <p:cNvCxnSpPr/>
          <p:nvPr/>
        </p:nvCxnSpPr>
        <p:spPr>
          <a:xfrm>
            <a:off x="209006" y="3592597"/>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09006" y="4145895"/>
            <a:ext cx="255954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8" name="Pictur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362" y="2694"/>
            <a:ext cx="1363111" cy="1030311"/>
          </a:xfrm>
          <a:prstGeom prst="rect">
            <a:avLst/>
          </a:prstGeom>
        </p:spPr>
      </p:pic>
      <p:sp>
        <p:nvSpPr>
          <p:cNvPr id="7" name="Rectangle 6">
            <a:hlinkClick r:id="rId4" action="ppaction://hlinksldjump"/>
          </p:cNvPr>
          <p:cNvSpPr/>
          <p:nvPr/>
        </p:nvSpPr>
        <p:spPr>
          <a:xfrm>
            <a:off x="2063945"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5" action="ppaction://hlinksldjump"/>
          </p:cNvPr>
          <p:cNvSpPr/>
          <p:nvPr/>
        </p:nvSpPr>
        <p:spPr>
          <a:xfrm>
            <a:off x="1085951" y="2188723"/>
            <a:ext cx="899408" cy="22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417079"/>
      </p:ext>
    </p:extLst>
  </p:cSld>
  <p:clrMapOvr>
    <a:masterClrMapping/>
  </p:clrMapOvr>
  <mc:AlternateContent xmlns:mc="http://schemas.openxmlformats.org/markup-compatibility/2006" xmlns:p14="http://schemas.microsoft.com/office/powerpoint/2010/main">
    <mc:Choice Requires="p14">
      <p:transition p14:dur="100" advClick="0" advTm="180000">
        <p:cut/>
      </p:transition>
    </mc:Choice>
    <mc:Fallback xmlns="">
      <p:transition advClick="0" advTm="18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wipe(right)">
                                      <p:cBhvr>
                                        <p:cTn id="2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59618fd452c4c9e027757c844a196f3f8075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solidFill>
              <a:schemeClr val="tx1">
                <a:lumMod val="50000"/>
                <a:lumOff val="5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solidFill>
              <a:schemeClr val="tx1">
                <a:lumMod val="50000"/>
                <a:lumOff val="5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2ad3a63-90ad-4a46-a3cb-757f4658e205" origin="userSelected">
  <element uid="9036a7a1-5a4f-48d3-b24b-dfdab053dac9" value=""/>
  <element uid="03e9b10b-a1f9-4a88-9630-476473f62285" value=""/>
  <element uid="7349a702-6462-4442-88eb-c64cd513835c" value=""/>
</sisl>
</file>

<file path=customXml/itemProps1.xml><?xml version="1.0" encoding="utf-8"?>
<ds:datastoreItem xmlns:ds="http://schemas.openxmlformats.org/officeDocument/2006/customXml" ds:itemID="{F79F04AF-9186-495A-8C99-20CD8F20D822}">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3745</TotalTime>
  <Words>841</Words>
  <Application>Microsoft Office PowerPoint</Application>
  <PresentationFormat>Widescreen</PresentationFormat>
  <Paragraphs>215</Paragraphs>
  <Slides>51</Slides>
  <Notes>51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51</vt:i4>
      </vt:variant>
    </vt:vector>
  </HeadingPairs>
  <TitlesOfParts>
    <vt:vector size="56"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Green</dc:creator>
  <cp:keywords>*$%IU-*$%GenBus</cp:keywords>
  <cp:lastModifiedBy>Kaufman, Samantha</cp:lastModifiedBy>
  <cp:revision>188</cp:revision>
  <dcterms:created xsi:type="dcterms:W3CDTF">2015-09-01T19:40:10Z</dcterms:created>
  <dcterms:modified xsi:type="dcterms:W3CDTF">2019-06-06T20:31:50Z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ae01f7b3-b7f6-40d7-b1aa-67076fb79859</vt:lpwstr>
  </property>
  <property fmtid="{D5CDD505-2E9C-101B-9397-08002B2CF9AE}" pid="3" name="bjSaver">
    <vt:lpwstr>Oz4c3K/tBEnIECH7aLrleekWKE2qtBzB</vt:lpwstr>
  </property>
  <property fmtid="{D5CDD505-2E9C-101B-9397-08002B2CF9AE}" pid="4" name="bjDocumentLabelXML">
    <vt:lpwstr>&lt;?xml version="1.0" encoding="us-ascii"?&gt;&lt;sisl xmlns:xsi="http://www.w3.org/2001/XMLSchema-instance" xmlns:xsd="http://www.w3.org/2001/XMLSchema" sislVersion="0" policy="82ad3a63-90ad-4a46-a3cb-757f4658e205" origin="userSelected" xmlns="http://www.boldonj</vt:lpwstr>
  </property>
  <property fmtid="{D5CDD505-2E9C-101B-9397-08002B2CF9AE}" pid="5" name="bjDocumentLabelXML-0">
    <vt:lpwstr>ames.com/2008/01/sie/internal/label"&gt;&lt;element uid="9036a7a1-5a4f-48d3-b24b-dfdab053dac9" value="" /&gt;&lt;element uid="03e9b10b-a1f9-4a88-9630-476473f62285" value="" /&gt;&lt;element uid="7349a702-6462-4442-88eb-c64cd513835c" value="" /&gt;&lt;/sisl&gt;</vt:lpwstr>
  </property>
  <property fmtid="{D5CDD505-2E9C-101B-9397-08002B2CF9AE}" pid="6" name="bjDocumentSecurityLabel">
    <vt:lpwstr>Internal Use Only - General Business</vt:lpwstr>
  </property>
</Properties>
</file>